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14126" y="0"/>
            <a:ext cx="4197735" cy="184815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63840" y="296003"/>
            <a:ext cx="5940259" cy="7117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3408" y="1383891"/>
            <a:ext cx="5897880" cy="3898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61822" y="4865894"/>
            <a:ext cx="10380454" cy="4854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03-Aug-25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042084" y="10522802"/>
            <a:ext cx="545465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‹#›</a:t>
            </a:fld>
            <a:endParaRPr spc="19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sos.sa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5885" y="2324958"/>
            <a:ext cx="10290810" cy="2212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10160" algn="ctr">
              <a:lnSpc>
                <a:spcPct val="100000"/>
              </a:lnSpc>
              <a:spcBef>
                <a:spcPts val="130"/>
              </a:spcBef>
            </a:pPr>
            <a:r>
              <a:rPr sz="4750" b="1" spc="130" dirty="0">
                <a:latin typeface="Futura PT Bold"/>
                <a:cs typeface="Futura PT Bold"/>
              </a:rPr>
              <a:t>SAUDI </a:t>
            </a:r>
            <a:r>
              <a:rPr sz="4750" b="1" spc="135" dirty="0">
                <a:latin typeface="Futura PT Bold"/>
                <a:cs typeface="Futura PT Bold"/>
              </a:rPr>
              <a:t>ORTHODONTIC</a:t>
            </a:r>
            <a:r>
              <a:rPr sz="4750" b="1" spc="335" dirty="0">
                <a:latin typeface="Futura PT Bold"/>
                <a:cs typeface="Futura PT Bold"/>
              </a:rPr>
              <a:t> </a:t>
            </a:r>
            <a:r>
              <a:rPr sz="4750" b="1" spc="170" dirty="0">
                <a:latin typeface="Futura PT Bold"/>
                <a:cs typeface="Futura PT Bold"/>
              </a:rPr>
              <a:t>SOCIETY</a:t>
            </a:r>
            <a:endParaRPr sz="4750">
              <a:latin typeface="Futura PT Bold"/>
              <a:cs typeface="Futura PT Bold"/>
            </a:endParaRPr>
          </a:p>
          <a:p>
            <a:pPr marL="12700" marR="5080" algn="ctr">
              <a:lnSpc>
                <a:spcPts val="5740"/>
              </a:lnSpc>
              <a:spcBef>
                <a:spcPts val="195"/>
              </a:spcBef>
            </a:pPr>
            <a:r>
              <a:rPr sz="4750" b="1" spc="114" dirty="0">
                <a:latin typeface="Futura PT Bold"/>
                <a:cs typeface="Futura PT Bold"/>
              </a:rPr>
              <a:t>EXCELLENCE </a:t>
            </a:r>
            <a:r>
              <a:rPr sz="4750" b="1" spc="85" dirty="0">
                <a:latin typeface="Futura PT Bold"/>
                <a:cs typeface="Futura PT Bold"/>
              </a:rPr>
              <a:t>IN </a:t>
            </a:r>
            <a:r>
              <a:rPr sz="4750" b="1" spc="135" dirty="0">
                <a:latin typeface="Futura PT Bold"/>
                <a:cs typeface="Futura PT Bold"/>
              </a:rPr>
              <a:t>CLINICAL </a:t>
            </a:r>
            <a:r>
              <a:rPr sz="4750" b="1" spc="155" dirty="0">
                <a:latin typeface="Futura PT Bold"/>
                <a:cs typeface="Futura PT Bold"/>
              </a:rPr>
              <a:t>PRACTICE  </a:t>
            </a:r>
            <a:r>
              <a:rPr sz="4750" b="1" spc="90" dirty="0">
                <a:latin typeface="Futura PT Bold"/>
                <a:cs typeface="Futura PT Bold"/>
              </a:rPr>
              <a:t>CASE</a:t>
            </a:r>
            <a:r>
              <a:rPr sz="4750" b="1" spc="240" dirty="0">
                <a:latin typeface="Futura PT Bold"/>
                <a:cs typeface="Futura PT Bold"/>
              </a:rPr>
              <a:t> </a:t>
            </a:r>
            <a:r>
              <a:rPr sz="4750" b="1" spc="155" dirty="0">
                <a:latin typeface="Futura PT Bold"/>
                <a:cs typeface="Futura PT Bold"/>
              </a:rPr>
              <a:t>PRIZE</a:t>
            </a:r>
            <a:endParaRPr sz="4750">
              <a:latin typeface="Futura PT Bold"/>
              <a:cs typeface="Futura PT 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4861822" y="4865894"/>
            <a:ext cx="10373995" cy="4854575"/>
          </a:xfrm>
          <a:prstGeom prst="rect">
            <a:avLst/>
          </a:prstGeom>
        </p:spPr>
        <p:txBody>
          <a:bodyPr vert="horz" wrap="square" lIns="0" tIns="323215" rIns="0" bIns="0" rtlCol="0">
            <a:spAutoFit/>
          </a:bodyPr>
          <a:lstStyle/>
          <a:p>
            <a:pPr marL="607060">
              <a:lnSpc>
                <a:spcPct val="100000"/>
              </a:lnSpc>
              <a:spcBef>
                <a:spcPts val="2545"/>
              </a:spcBef>
            </a:pPr>
            <a:r>
              <a:rPr sz="4100" spc="330" dirty="0">
                <a:latin typeface="Calibri"/>
                <a:cs typeface="Calibri"/>
              </a:rPr>
              <a:t>CASE </a:t>
            </a:r>
            <a:r>
              <a:rPr sz="4100" spc="290" dirty="0">
                <a:latin typeface="Calibri"/>
                <a:cs typeface="Calibri"/>
              </a:rPr>
              <a:t>PRESENTATION</a:t>
            </a:r>
            <a:r>
              <a:rPr sz="4100" spc="130" dirty="0">
                <a:latin typeface="Calibri"/>
                <a:cs typeface="Calibri"/>
              </a:rPr>
              <a:t> </a:t>
            </a:r>
            <a:r>
              <a:rPr sz="4100" spc="380" dirty="0">
                <a:latin typeface="Calibri"/>
                <a:cs typeface="Calibri"/>
              </a:rPr>
              <a:t>INTRODUCTION</a:t>
            </a:r>
            <a:endParaRPr sz="41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69"/>
              </a:spcBef>
            </a:pPr>
            <a:r>
              <a:rPr sz="1650" spc="-5" dirty="0">
                <a:latin typeface="Arial"/>
                <a:cs typeface="Arial"/>
              </a:rPr>
              <a:t>This document is designed to assist candidates to submit their cases the SOS Case</a:t>
            </a:r>
            <a:r>
              <a:rPr sz="1650" spc="70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Prize.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650" spc="-10" dirty="0">
                <a:latin typeface="Arial"/>
                <a:cs typeface="Arial"/>
              </a:rPr>
              <a:t>Radiographic examination </a:t>
            </a:r>
            <a:r>
              <a:rPr sz="1650" spc="-5" dirty="0">
                <a:latin typeface="Arial"/>
                <a:cs typeface="Arial"/>
              </a:rPr>
              <a:t>during treatment may not be relevant for all cases. Delete </a:t>
            </a:r>
            <a:r>
              <a:rPr sz="1650" spc="-10" dirty="0">
                <a:latin typeface="Arial"/>
                <a:cs typeface="Arial"/>
              </a:rPr>
              <a:t>unnecessary </a:t>
            </a:r>
            <a:r>
              <a:rPr sz="1650" spc="-5" dirty="0">
                <a:latin typeface="Arial"/>
                <a:cs typeface="Arial"/>
              </a:rPr>
              <a:t>pages </a:t>
            </a:r>
            <a:r>
              <a:rPr sz="1650" spc="-10" dirty="0">
                <a:latin typeface="Arial"/>
                <a:cs typeface="Arial"/>
              </a:rPr>
              <a:t>where  </a:t>
            </a:r>
            <a:r>
              <a:rPr sz="1650" spc="-5" dirty="0">
                <a:latin typeface="Arial"/>
                <a:cs typeface="Arial"/>
              </a:rPr>
              <a:t>appropriate. Some cases may require the </a:t>
            </a:r>
            <a:r>
              <a:rPr sz="1650" spc="-10" dirty="0">
                <a:latin typeface="Arial"/>
                <a:cs typeface="Arial"/>
              </a:rPr>
              <a:t>presentation </a:t>
            </a:r>
            <a:r>
              <a:rPr sz="1650" spc="-5" dirty="0">
                <a:latin typeface="Arial"/>
                <a:cs typeface="Arial"/>
              </a:rPr>
              <a:t>of additional information. Where necessary </a:t>
            </a:r>
            <a:r>
              <a:rPr sz="165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 relevant</a:t>
            </a:r>
            <a:r>
              <a:rPr sz="1650" spc="-5" dirty="0">
                <a:latin typeface="Arial"/>
                <a:cs typeface="Arial"/>
              </a:rPr>
              <a:t>,  add</a:t>
            </a:r>
            <a:r>
              <a:rPr sz="1650" spc="-10" dirty="0">
                <a:latin typeface="Arial"/>
                <a:cs typeface="Arial"/>
              </a:rPr>
              <a:t> pages.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975"/>
              </a:lnSpc>
            </a:pPr>
            <a:r>
              <a:rPr sz="1650" spc="-5" dirty="0">
                <a:latin typeface="Arial"/>
                <a:cs typeface="Arial"/>
              </a:rPr>
              <a:t>Please use Arial (normal), font size </a:t>
            </a:r>
            <a:r>
              <a:rPr sz="1650" spc="-65" dirty="0">
                <a:latin typeface="Arial"/>
                <a:cs typeface="Arial"/>
              </a:rPr>
              <a:t>11 </a:t>
            </a:r>
            <a:r>
              <a:rPr sz="1650" spc="-5" dirty="0">
                <a:latin typeface="Arial"/>
                <a:cs typeface="Arial"/>
              </a:rPr>
              <a:t>or </a:t>
            </a:r>
            <a:r>
              <a:rPr sz="1650" spc="-20" dirty="0">
                <a:latin typeface="Arial"/>
                <a:cs typeface="Arial"/>
              </a:rPr>
              <a:t>greater, </a:t>
            </a:r>
            <a:r>
              <a:rPr sz="1650" spc="-5" dirty="0">
                <a:latin typeface="Arial"/>
                <a:cs typeface="Arial"/>
              </a:rPr>
              <a:t>in all text boxes. Where the space provided is</a:t>
            </a:r>
            <a:r>
              <a:rPr sz="1650" spc="1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insufficient,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650" spc="-5" dirty="0">
                <a:latin typeface="Arial"/>
                <a:cs typeface="Arial"/>
              </a:rPr>
              <a:t>small alterations in page format are</a:t>
            </a:r>
            <a:r>
              <a:rPr sz="1650" spc="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permissible.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Arial"/>
              <a:cs typeface="Arial"/>
            </a:endParaRPr>
          </a:p>
          <a:p>
            <a:pPr marL="12700" marR="29209">
              <a:lnSpc>
                <a:spcPct val="100000"/>
              </a:lnSpc>
            </a:pPr>
            <a:r>
              <a:rPr sz="1650" spc="-5" dirty="0">
                <a:latin typeface="Arial"/>
                <a:cs typeface="Arial"/>
              </a:rPr>
              <a:t>Digital images can be included in the pages reserved for Photographs and </a:t>
            </a:r>
            <a:r>
              <a:rPr sz="1650" spc="-10" dirty="0">
                <a:latin typeface="Arial"/>
                <a:cs typeface="Arial"/>
              </a:rPr>
              <a:t>Radiographs. </a:t>
            </a:r>
            <a:r>
              <a:rPr sz="1650" spc="-5" dirty="0">
                <a:latin typeface="Arial"/>
                <a:cs typeface="Arial"/>
              </a:rPr>
              <a:t>Please note that minor  rotation or trimming of digital images is acceptable. Manipulation of digital images to modify the </a:t>
            </a:r>
            <a:r>
              <a:rPr sz="1650" spc="-10" dirty="0">
                <a:latin typeface="Arial"/>
                <a:cs typeface="Arial"/>
              </a:rPr>
              <a:t>information  </a:t>
            </a:r>
            <a:r>
              <a:rPr sz="1650" spc="-5" dirty="0">
                <a:latin typeface="Arial"/>
                <a:cs typeface="Arial"/>
              </a:rPr>
              <a:t>initially recorded is </a:t>
            </a:r>
            <a:r>
              <a:rPr sz="1650" spc="-10" dirty="0">
                <a:latin typeface="Arial"/>
                <a:cs typeface="Arial"/>
              </a:rPr>
              <a:t>not.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ts val="1980"/>
              </a:lnSpc>
            </a:pPr>
            <a:r>
              <a:rPr sz="1650" spc="-5" dirty="0">
                <a:latin typeface="Arial"/>
                <a:cs typeface="Arial"/>
              </a:rPr>
              <a:t>For further information, please</a:t>
            </a:r>
            <a:r>
              <a:rPr sz="1650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contact.</a:t>
            </a:r>
            <a:endParaRPr sz="1650">
              <a:latin typeface="Arial"/>
              <a:cs typeface="Arial"/>
            </a:endParaRPr>
          </a:p>
          <a:p>
            <a:pPr marL="12700" marR="7722870">
              <a:lnSpc>
                <a:spcPct val="100000"/>
              </a:lnSpc>
            </a:pPr>
            <a:r>
              <a:rPr sz="1650" b="1" spc="-5" dirty="0">
                <a:latin typeface="Arial"/>
                <a:cs typeface="Arial"/>
              </a:rPr>
              <a:t>Saudi Orthodontic Society  Email:</a:t>
            </a:r>
            <a:r>
              <a:rPr sz="1650" b="1" spc="-1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  <a:hlinkClick r:id="rId2"/>
              </a:rPr>
              <a:t>info@sos.sa</a:t>
            </a:r>
            <a:endParaRPr sz="1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625729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95" dirty="0">
                <a:latin typeface="Calibri"/>
                <a:cs typeface="Calibri"/>
              </a:rPr>
              <a:t>PRE-TREATMENT </a:t>
            </a:r>
            <a:r>
              <a:rPr sz="2400" spc="150" dirty="0">
                <a:latin typeface="Calibri"/>
                <a:cs typeface="Calibri"/>
              </a:rPr>
              <a:t>CEPHALOMETRIC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215" dirty="0">
                <a:latin typeface="Calibri"/>
                <a:cs typeface="Calibri"/>
              </a:rPr>
              <a:t>ANALYSIS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10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72063" y="6440628"/>
            <a:ext cx="770572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INTERPRETATION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95" dirty="0">
                <a:latin typeface="Calibri"/>
                <a:cs typeface="Calibri"/>
              </a:rPr>
              <a:t>PRE-TREATMENT </a:t>
            </a: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90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ANALYSIS: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29863"/>
              </p:ext>
            </p:extLst>
          </p:nvPr>
        </p:nvGraphicFramePr>
        <p:xfrm>
          <a:off x="984250" y="1820463"/>
          <a:ext cx="6781788" cy="4341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8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Variable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5494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Pre-treatment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Normal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63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Wits</a:t>
                      </a:r>
                      <a:r>
                        <a:rPr sz="1100" b="1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appraisal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 mandibular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Inter incisal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SN-MP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 height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ratio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</a:t>
                      </a:r>
                      <a:r>
                        <a:rPr sz="1100" b="1" spc="-4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lip to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506" y="1372719"/>
            <a:ext cx="291782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95" dirty="0">
                <a:latin typeface="Calibri"/>
                <a:cs typeface="Calibri"/>
              </a:rPr>
              <a:t>DIAGNOSTIC</a:t>
            </a:r>
            <a:r>
              <a:rPr sz="1950" spc="65" dirty="0">
                <a:latin typeface="Calibri"/>
                <a:cs typeface="Calibri"/>
              </a:rPr>
              <a:t> </a:t>
            </a:r>
            <a:r>
              <a:rPr sz="1950" spc="130" dirty="0">
                <a:latin typeface="Calibri"/>
                <a:cs typeface="Calibri"/>
              </a:rPr>
              <a:t>SUMMARY: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11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65506" y="6898899"/>
            <a:ext cx="215646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85" dirty="0">
                <a:latin typeface="Calibri"/>
                <a:cs typeface="Calibri"/>
              </a:rPr>
              <a:t>TREATMENT</a:t>
            </a:r>
            <a:r>
              <a:rPr sz="1950" spc="55" dirty="0">
                <a:latin typeface="Calibri"/>
                <a:cs typeface="Calibri"/>
              </a:rPr>
              <a:t> </a:t>
            </a:r>
            <a:r>
              <a:rPr sz="1950" spc="155" dirty="0">
                <a:latin typeface="Calibri"/>
                <a:cs typeface="Calibri"/>
              </a:rPr>
              <a:t>PLAN: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5506" y="5056839"/>
            <a:ext cx="461391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60" dirty="0">
                <a:latin typeface="Calibri"/>
                <a:cs typeface="Calibri"/>
              </a:rPr>
              <a:t>AIMS </a:t>
            </a:r>
            <a:r>
              <a:rPr sz="1950" spc="235" dirty="0">
                <a:latin typeface="Calibri"/>
                <a:cs typeface="Calibri"/>
              </a:rPr>
              <a:t>AND </a:t>
            </a:r>
            <a:r>
              <a:rPr sz="1950" spc="155" dirty="0">
                <a:latin typeface="Calibri"/>
                <a:cs typeface="Calibri"/>
              </a:rPr>
              <a:t>OBJECTIVES </a:t>
            </a:r>
            <a:r>
              <a:rPr sz="1950" spc="185" dirty="0">
                <a:latin typeface="Calibri"/>
                <a:cs typeface="Calibri"/>
              </a:rPr>
              <a:t>OF</a:t>
            </a:r>
            <a:r>
              <a:rPr sz="1950" spc="-120" dirty="0">
                <a:latin typeface="Calibri"/>
                <a:cs typeface="Calibri"/>
              </a:rPr>
              <a:t> </a:t>
            </a:r>
            <a:r>
              <a:rPr sz="1950" spc="75" dirty="0">
                <a:latin typeface="Calibri"/>
                <a:cs typeface="Calibri"/>
              </a:rPr>
              <a:t>TREATMENT: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506" y="3214780"/>
            <a:ext cx="172529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PROBLEM</a:t>
            </a:r>
            <a:r>
              <a:rPr sz="1950" spc="60" dirty="0">
                <a:latin typeface="Calibri"/>
                <a:cs typeface="Calibri"/>
              </a:rPr>
              <a:t> LIST: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506" y="8740960"/>
            <a:ext cx="143954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40" dirty="0">
                <a:latin typeface="Calibri"/>
                <a:cs typeface="Calibri"/>
              </a:rPr>
              <a:t>RETENTION:</a:t>
            </a:r>
            <a:endParaRPr sz="1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893" y="1319468"/>
            <a:ext cx="19185656" cy="1712648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595"/>
              </a:spcBef>
            </a:pPr>
            <a:r>
              <a:rPr sz="2400" spc="195" dirty="0">
                <a:latin typeface="Calibri"/>
                <a:cs typeface="Calibri"/>
              </a:rPr>
              <a:t>SECTION </a:t>
            </a:r>
            <a:r>
              <a:rPr sz="2400" spc="90" dirty="0">
                <a:latin typeface="Calibri"/>
                <a:cs typeface="Calibri"/>
              </a:rPr>
              <a:t>2.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90" dirty="0">
                <a:latin typeface="Calibri"/>
                <a:cs typeface="Calibri"/>
              </a:rPr>
              <a:t>TREATMENT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100" spc="-5" dirty="0">
                <a:latin typeface="Arial"/>
                <a:cs typeface="Arial"/>
              </a:rPr>
              <a:t>Date </a:t>
            </a:r>
            <a:r>
              <a:rPr sz="1100" dirty="0">
                <a:latin typeface="Arial"/>
                <a:cs typeface="Arial"/>
              </a:rPr>
              <a:t>of treatment start: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latin typeface="Arial"/>
                <a:cs typeface="Arial"/>
              </a:rPr>
              <a:t>Patient’s age at start of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treatment: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100" spc="-5" dirty="0">
                <a:latin typeface="Arial"/>
                <a:cs typeface="Arial"/>
              </a:rPr>
              <a:t>Date </a:t>
            </a:r>
            <a:r>
              <a:rPr sz="1100" dirty="0">
                <a:latin typeface="Arial"/>
                <a:cs typeface="Arial"/>
              </a:rPr>
              <a:t>of completion:</a:t>
            </a: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 dirty="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</a:pPr>
            <a:r>
              <a:rPr sz="1950" spc="200" dirty="0">
                <a:latin typeface="Calibri"/>
                <a:cs typeface="Calibri"/>
              </a:rPr>
              <a:t>KEY </a:t>
            </a:r>
            <a:r>
              <a:rPr sz="1950" spc="145" dirty="0">
                <a:latin typeface="Calibri"/>
                <a:cs typeface="Calibri"/>
              </a:rPr>
              <a:t>STAGES </a:t>
            </a:r>
            <a:r>
              <a:rPr sz="1950" spc="200" dirty="0">
                <a:latin typeface="Calibri"/>
                <a:cs typeface="Calibri"/>
              </a:rPr>
              <a:t>IN </a:t>
            </a:r>
            <a:r>
              <a:rPr sz="1950" spc="85" dirty="0">
                <a:latin typeface="Calibri"/>
                <a:cs typeface="Calibri"/>
              </a:rPr>
              <a:t>TREATMENT </a:t>
            </a:r>
            <a:r>
              <a:rPr sz="1950" spc="180" dirty="0">
                <a:latin typeface="Calibri"/>
                <a:cs typeface="Calibri"/>
              </a:rPr>
              <a:t>PROGRESS </a:t>
            </a:r>
            <a:r>
              <a:rPr sz="1950" spc="535" dirty="0">
                <a:latin typeface="Calibri"/>
                <a:cs typeface="Calibri"/>
              </a:rPr>
              <a:t>/</a:t>
            </a:r>
            <a:r>
              <a:rPr sz="1950" spc="-105" dirty="0">
                <a:latin typeface="Calibri"/>
                <a:cs typeface="Calibri"/>
              </a:rPr>
              <a:t> </a:t>
            </a:r>
            <a:r>
              <a:rPr sz="1950" spc="85" dirty="0">
                <a:latin typeface="Calibri"/>
                <a:cs typeface="Calibri"/>
              </a:rPr>
              <a:t>TREATMENT </a:t>
            </a:r>
            <a:r>
              <a:rPr sz="1950" spc="170" dirty="0">
                <a:latin typeface="Calibri"/>
                <a:cs typeface="Calibri"/>
              </a:rPr>
              <a:t>MECHANICS: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12</a:t>
            </a:fld>
            <a:endParaRPr spc="1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984948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40" dirty="0">
                <a:latin typeface="Calibri"/>
                <a:cs typeface="Calibri"/>
              </a:rPr>
              <a:t>MID-TREATMENT—PHOTOGRAPHS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13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6616149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profile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2895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84940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06697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84940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06697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84940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899285" marR="1313815" indent="-577850">
              <a:lnSpc>
                <a:spcPct val="100000"/>
              </a:lnSpc>
              <a:spcBef>
                <a:spcPts val="2090"/>
              </a:spcBef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  </a:t>
            </a:r>
            <a:r>
              <a:rPr sz="2150" b="1" spc="-5" dirty="0">
                <a:latin typeface="Arial"/>
                <a:cs typeface="Arial"/>
              </a:rPr>
              <a:t>smiling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850201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5" dirty="0">
                <a:latin typeface="Calibri"/>
                <a:cs typeface="Calibri"/>
              </a:rPr>
              <a:t>MID-TREATMENT—CASTS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14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4193067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4940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6697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84940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1022286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0" dirty="0">
                <a:latin typeface="Calibri"/>
                <a:cs typeface="Calibri"/>
              </a:rPr>
              <a:t>MID-TREATMENT </a:t>
            </a:r>
            <a:r>
              <a:rPr sz="2400" spc="204" dirty="0">
                <a:latin typeface="Calibri"/>
                <a:cs typeface="Calibri"/>
              </a:rPr>
              <a:t>PANORAMIC </a:t>
            </a:r>
            <a:r>
              <a:rPr sz="2400" spc="200" dirty="0">
                <a:latin typeface="Calibri"/>
                <a:cs typeface="Calibri"/>
              </a:rPr>
              <a:t>X-RAY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063" y="6461569"/>
            <a:ext cx="7293609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00" dirty="0">
                <a:latin typeface="Calibri"/>
                <a:cs typeface="Calibri"/>
              </a:rPr>
              <a:t>MID-TREATMENT </a:t>
            </a:r>
            <a:r>
              <a:rPr sz="1950" spc="295" dirty="0">
                <a:latin typeface="Calibri"/>
                <a:cs typeface="Calibri"/>
              </a:rPr>
              <a:t>– </a:t>
            </a:r>
            <a:r>
              <a:rPr sz="1950" spc="195" dirty="0">
                <a:latin typeface="Calibri"/>
                <a:cs typeface="Calibri"/>
              </a:rPr>
              <a:t>RADIOGRAPHIC </a:t>
            </a:r>
            <a:r>
              <a:rPr sz="1950" spc="190" dirty="0">
                <a:latin typeface="Calibri"/>
                <a:cs typeface="Calibri"/>
              </a:rPr>
              <a:t>EXAMINATION</a:t>
            </a:r>
            <a:r>
              <a:rPr sz="1950" spc="-120" dirty="0">
                <a:latin typeface="Calibri"/>
                <a:cs typeface="Calibri"/>
              </a:rPr>
              <a:t> </a:t>
            </a:r>
            <a:r>
              <a:rPr sz="1950" spc="185" dirty="0">
                <a:latin typeface="Calibri"/>
                <a:cs typeface="Calibri"/>
              </a:rPr>
              <a:t>FINDINGS: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53924" y="1863346"/>
            <a:ext cx="12396470" cy="4404360"/>
          </a:xfrm>
          <a:custGeom>
            <a:avLst/>
            <a:gdLst/>
            <a:ahLst/>
            <a:cxnLst/>
            <a:rect l="l" t="t" r="r" b="b"/>
            <a:pathLst>
              <a:path w="12396469" h="4404360">
                <a:moveTo>
                  <a:pt x="0" y="4403991"/>
                </a:moveTo>
                <a:lnTo>
                  <a:pt x="12396250" y="4403991"/>
                </a:lnTo>
                <a:lnTo>
                  <a:pt x="12396250" y="0"/>
                </a:lnTo>
                <a:lnTo>
                  <a:pt x="0" y="0"/>
                </a:lnTo>
                <a:lnTo>
                  <a:pt x="0" y="4403991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15</a:t>
            </a:fld>
            <a:endParaRPr spc="1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1095819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0" dirty="0">
                <a:latin typeface="Calibri"/>
                <a:cs typeface="Calibri"/>
              </a:rPr>
              <a:t>MID-TREATMENT </a:t>
            </a:r>
            <a:r>
              <a:rPr sz="2400" spc="114" dirty="0">
                <a:latin typeface="Calibri"/>
                <a:cs typeface="Calibri"/>
              </a:rPr>
              <a:t>LATERAL </a:t>
            </a:r>
            <a:r>
              <a:rPr sz="2400" spc="200" dirty="0">
                <a:latin typeface="Calibri"/>
                <a:cs typeface="Calibri"/>
              </a:rPr>
              <a:t>CEPHALOGRAM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16</a:t>
            </a:fld>
            <a:endParaRPr spc="1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1122235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0" dirty="0">
                <a:latin typeface="Calibri"/>
                <a:cs typeface="Calibri"/>
              </a:rPr>
              <a:t>MID-TREATMENT </a:t>
            </a:r>
            <a:r>
              <a:rPr sz="2400" spc="150" dirty="0">
                <a:latin typeface="Calibri"/>
                <a:cs typeface="Calibri"/>
              </a:rPr>
              <a:t>CEPHALOMETRIC </a:t>
            </a:r>
            <a:r>
              <a:rPr sz="2400" spc="200" dirty="0">
                <a:latin typeface="Calibri"/>
                <a:cs typeface="Calibri"/>
              </a:rPr>
              <a:t>TRACING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17</a:t>
            </a:fld>
            <a:endParaRPr spc="1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1132078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0" dirty="0">
                <a:latin typeface="Calibri"/>
                <a:cs typeface="Calibri"/>
              </a:rPr>
              <a:t>MID-TREATMENT </a:t>
            </a:r>
            <a:r>
              <a:rPr sz="2400" spc="150" dirty="0">
                <a:latin typeface="Calibri"/>
                <a:cs typeface="Calibri"/>
              </a:rPr>
              <a:t>CEPHALOMETRIC </a:t>
            </a:r>
            <a:r>
              <a:rPr sz="2400" spc="204" dirty="0">
                <a:latin typeface="Calibri"/>
                <a:cs typeface="Calibri"/>
              </a:rPr>
              <a:t>ANALYSIS </a:t>
            </a:r>
            <a:r>
              <a:rPr sz="2400" spc="80" dirty="0">
                <a:latin typeface="Calibri"/>
                <a:cs typeface="Calibri"/>
              </a:rPr>
              <a:t>(IF </a:t>
            </a:r>
            <a:r>
              <a:rPr sz="2400" spc="195" dirty="0">
                <a:latin typeface="Calibri"/>
                <a:cs typeface="Calibri"/>
              </a:rPr>
              <a:t>NOT </a:t>
            </a:r>
            <a:r>
              <a:rPr sz="2400" spc="155" dirty="0">
                <a:latin typeface="Calibri"/>
                <a:cs typeface="Calibri"/>
              </a:rPr>
              <a:t>APPLICABLE, </a:t>
            </a:r>
            <a:r>
              <a:rPr sz="2400" spc="75" dirty="0">
                <a:latin typeface="Calibri"/>
                <a:cs typeface="Calibri"/>
              </a:rPr>
              <a:t>DELETE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SLIDE)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18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72063" y="6440628"/>
            <a:ext cx="7760334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INTERPRETATION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100" dirty="0">
                <a:latin typeface="Calibri"/>
                <a:cs typeface="Calibri"/>
              </a:rPr>
              <a:t>MID-TREATMENT </a:t>
            </a: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10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ANALYSIS: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BEEBBF06-0674-9092-9F9A-74AFEFAEC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375554"/>
              </p:ext>
            </p:extLst>
          </p:nvPr>
        </p:nvGraphicFramePr>
        <p:xfrm>
          <a:off x="984250" y="1820463"/>
          <a:ext cx="6781788" cy="4341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8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Variable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54940" algn="ctr">
                        <a:lnSpc>
                          <a:spcPct val="100000"/>
                        </a:lnSpc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Mid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-treatment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Normal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63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Wits</a:t>
                      </a:r>
                      <a:r>
                        <a:rPr sz="1100" b="1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appraisal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 mandibular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Inter incisal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SN-MP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 height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ratio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</a:t>
                      </a:r>
                      <a:r>
                        <a:rPr sz="1100" b="1" spc="-4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lip to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506" y="1372719"/>
            <a:ext cx="430212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10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SUPERIMPOSITION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19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65506" y="5990380"/>
            <a:ext cx="854011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60" dirty="0">
                <a:latin typeface="Calibri"/>
                <a:cs typeface="Calibri"/>
              </a:rPr>
              <a:t>SUMMARY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225" dirty="0">
                <a:latin typeface="Calibri"/>
                <a:cs typeface="Calibri"/>
              </a:rPr>
              <a:t>CHANGES </a:t>
            </a:r>
            <a:r>
              <a:rPr sz="1950" spc="145" dirty="0">
                <a:latin typeface="Calibri"/>
                <a:cs typeface="Calibri"/>
              </a:rPr>
              <a:t>DEMONSTRATED </a:t>
            </a:r>
            <a:r>
              <a:rPr sz="1950" spc="200" dirty="0">
                <a:latin typeface="Calibri"/>
                <a:cs typeface="Calibri"/>
              </a:rPr>
              <a:t>IN </a:t>
            </a:r>
            <a:r>
              <a:rPr sz="1950" spc="100" dirty="0">
                <a:latin typeface="Calibri"/>
                <a:cs typeface="Calibri"/>
              </a:rPr>
              <a:t>MID-TREATMENT</a:t>
            </a:r>
            <a:r>
              <a:rPr sz="1950" spc="-200" dirty="0">
                <a:latin typeface="Calibri"/>
                <a:cs typeface="Calibri"/>
              </a:rPr>
              <a:t> </a:t>
            </a:r>
            <a:r>
              <a:rPr sz="1950" spc="155" dirty="0">
                <a:latin typeface="Calibri"/>
                <a:cs typeface="Calibri"/>
              </a:rPr>
              <a:t>RECORDS:</a:t>
            </a:r>
            <a:endParaRPr sz="1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29316" y="1691511"/>
            <a:ext cx="10263505" cy="2212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10160" algn="ctr">
              <a:lnSpc>
                <a:spcPct val="100000"/>
              </a:lnSpc>
              <a:spcBef>
                <a:spcPts val="130"/>
              </a:spcBef>
            </a:pPr>
            <a:r>
              <a:rPr sz="4750" b="1" spc="130" dirty="0">
                <a:latin typeface="Futura PT Bold"/>
                <a:cs typeface="Futura PT Bold"/>
              </a:rPr>
              <a:t>SAUDI </a:t>
            </a:r>
            <a:r>
              <a:rPr sz="4750" b="1" spc="135" dirty="0">
                <a:latin typeface="Futura PT Bold"/>
                <a:cs typeface="Futura PT Bold"/>
              </a:rPr>
              <a:t>ORTHODONTIC</a:t>
            </a:r>
            <a:r>
              <a:rPr sz="4750" b="1" spc="335" dirty="0">
                <a:latin typeface="Futura PT Bold"/>
                <a:cs typeface="Futura PT Bold"/>
              </a:rPr>
              <a:t> </a:t>
            </a:r>
            <a:r>
              <a:rPr sz="4750" b="1" spc="170" dirty="0">
                <a:latin typeface="Futura PT Bold"/>
                <a:cs typeface="Futura PT Bold"/>
              </a:rPr>
              <a:t>SOCIETY</a:t>
            </a:r>
            <a:endParaRPr sz="4750">
              <a:latin typeface="Futura PT Bold"/>
              <a:cs typeface="Futura PT Bold"/>
            </a:endParaRPr>
          </a:p>
          <a:p>
            <a:pPr marL="12065" marR="5080" algn="ctr">
              <a:lnSpc>
                <a:spcPts val="5740"/>
              </a:lnSpc>
              <a:spcBef>
                <a:spcPts val="195"/>
              </a:spcBef>
            </a:pPr>
            <a:r>
              <a:rPr sz="4750" b="1" spc="114" dirty="0">
                <a:latin typeface="Futura PT Bold"/>
                <a:cs typeface="Futura PT Bold"/>
              </a:rPr>
              <a:t>EXCELLENCE </a:t>
            </a:r>
            <a:r>
              <a:rPr sz="4750" b="1" spc="85" dirty="0">
                <a:latin typeface="Futura PT Bold"/>
                <a:cs typeface="Futura PT Bold"/>
              </a:rPr>
              <a:t>IN </a:t>
            </a:r>
            <a:r>
              <a:rPr sz="4750" b="1" spc="135" dirty="0">
                <a:latin typeface="Futura PT Bold"/>
                <a:cs typeface="Futura PT Bold"/>
              </a:rPr>
              <a:t>CLINICAL </a:t>
            </a:r>
            <a:r>
              <a:rPr sz="4750" b="1" spc="155" dirty="0">
                <a:latin typeface="Futura PT Bold"/>
                <a:cs typeface="Futura PT Bold"/>
              </a:rPr>
              <a:t>PRACTICE  </a:t>
            </a:r>
            <a:r>
              <a:rPr sz="4750" b="1" spc="90" dirty="0">
                <a:latin typeface="Futura PT Bold"/>
                <a:cs typeface="Futura PT Bold"/>
              </a:rPr>
              <a:t>CASE</a:t>
            </a:r>
            <a:r>
              <a:rPr sz="4750" b="1" spc="240" dirty="0">
                <a:latin typeface="Futura PT Bold"/>
                <a:cs typeface="Futura PT Bold"/>
              </a:rPr>
              <a:t> </a:t>
            </a:r>
            <a:r>
              <a:rPr sz="4750" b="1" spc="155" dirty="0">
                <a:latin typeface="Futura PT Bold"/>
                <a:cs typeface="Futura PT Bold"/>
              </a:rPr>
              <a:t>PRIZE</a:t>
            </a:r>
            <a:endParaRPr sz="4750">
              <a:latin typeface="Futura PT Bold"/>
              <a:cs typeface="Futura PT 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87644" y="4053936"/>
            <a:ext cx="5142230" cy="1295400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480"/>
              </a:spcBef>
            </a:pPr>
            <a:r>
              <a:rPr sz="4100" spc="330" dirty="0">
                <a:latin typeface="Calibri"/>
                <a:cs typeface="Calibri"/>
              </a:rPr>
              <a:t>CASE</a:t>
            </a:r>
            <a:r>
              <a:rPr sz="4100" spc="180" dirty="0">
                <a:latin typeface="Calibri"/>
                <a:cs typeface="Calibri"/>
              </a:rPr>
              <a:t> </a:t>
            </a:r>
            <a:r>
              <a:rPr sz="4100" spc="300" dirty="0">
                <a:latin typeface="Calibri"/>
                <a:cs typeface="Calibri"/>
              </a:rPr>
              <a:t>PRESENTATION</a:t>
            </a:r>
            <a:endParaRPr sz="4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2400" spc="5" dirty="0">
                <a:latin typeface="Arial"/>
                <a:cs typeface="Arial"/>
              </a:rPr>
              <a:t>Patient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Initials: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0077" y="10270704"/>
            <a:ext cx="3218815" cy="2508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5" dirty="0">
                <a:latin typeface="Arial"/>
                <a:cs typeface="Arial"/>
              </a:rPr>
              <a:t>Candidate </a:t>
            </a:r>
            <a:r>
              <a:rPr sz="1450" spc="10" dirty="0">
                <a:latin typeface="Arial"/>
                <a:cs typeface="Arial"/>
              </a:rPr>
              <a:t>Number </a:t>
            </a:r>
            <a:r>
              <a:rPr sz="1450" spc="5" dirty="0">
                <a:latin typeface="Arial"/>
                <a:cs typeface="Arial"/>
              </a:rPr>
              <a:t>(Official </a:t>
            </a:r>
            <a:r>
              <a:rPr sz="1450" spc="10" dirty="0">
                <a:latin typeface="Arial"/>
                <a:cs typeface="Arial"/>
              </a:rPr>
              <a:t>Use</a:t>
            </a:r>
            <a:r>
              <a:rPr sz="1450" spc="-35" dirty="0">
                <a:latin typeface="Arial"/>
                <a:cs typeface="Arial"/>
              </a:rPr>
              <a:t> </a:t>
            </a:r>
            <a:r>
              <a:rPr sz="1450" spc="10" dirty="0">
                <a:latin typeface="Arial"/>
                <a:cs typeface="Arial"/>
              </a:rPr>
              <a:t>Only):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6284" y="5610252"/>
            <a:ext cx="1026350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Arial"/>
                <a:cs typeface="Arial"/>
              </a:rPr>
              <a:t>Case </a:t>
            </a:r>
            <a:r>
              <a:rPr sz="1100" b="1" spc="-5" dirty="0">
                <a:latin typeface="Arial"/>
                <a:cs typeface="Arial"/>
              </a:rPr>
              <a:t>summary: </a:t>
            </a:r>
            <a:r>
              <a:rPr sz="1100" dirty="0">
                <a:latin typeface="Arial"/>
                <a:cs typeface="Arial"/>
              </a:rPr>
              <a:t>(E.g. </a:t>
            </a:r>
            <a:r>
              <a:rPr sz="1100" spc="-5" dirty="0">
                <a:latin typeface="Arial"/>
                <a:cs typeface="Arial"/>
              </a:rPr>
              <a:t>Chief </a:t>
            </a:r>
            <a:r>
              <a:rPr sz="1100" dirty="0">
                <a:latin typeface="Arial"/>
                <a:cs typeface="Arial"/>
              </a:rPr>
              <a:t>complain, </a:t>
            </a:r>
            <a:r>
              <a:rPr sz="1100" spc="-5" dirty="0">
                <a:latin typeface="Arial"/>
                <a:cs typeface="Arial"/>
              </a:rPr>
              <a:t>examination, diagnosis, Treatment plan, </a:t>
            </a:r>
            <a:r>
              <a:rPr sz="1100" dirty="0">
                <a:latin typeface="Arial"/>
                <a:cs typeface="Arial"/>
              </a:rPr>
              <a:t>treatment </a:t>
            </a:r>
            <a:r>
              <a:rPr sz="1100" spc="-5" dirty="0">
                <a:latin typeface="Arial"/>
                <a:cs typeface="Arial"/>
              </a:rPr>
              <a:t>appliance </a:t>
            </a:r>
            <a:r>
              <a:rPr sz="1100" dirty="0">
                <a:latin typeface="Arial"/>
                <a:cs typeface="Arial"/>
              </a:rPr>
              <a:t>and retention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strategy)</a:t>
            </a:r>
          </a:p>
        </p:txBody>
      </p:sp>
      <p:sp>
        <p:nvSpPr>
          <p:cNvPr id="6" name="object 6"/>
          <p:cNvSpPr/>
          <p:nvPr/>
        </p:nvSpPr>
        <p:spPr>
          <a:xfrm>
            <a:off x="5592772" y="10174182"/>
            <a:ext cx="8918575" cy="24765"/>
          </a:xfrm>
          <a:custGeom>
            <a:avLst/>
            <a:gdLst/>
            <a:ahLst/>
            <a:cxnLst/>
            <a:rect l="l" t="t" r="r" b="b"/>
            <a:pathLst>
              <a:path w="8918575" h="24765">
                <a:moveTo>
                  <a:pt x="8918545" y="0"/>
                </a:moveTo>
                <a:lnTo>
                  <a:pt x="0" y="0"/>
                </a:lnTo>
                <a:lnTo>
                  <a:pt x="0" y="24543"/>
                </a:lnTo>
                <a:lnTo>
                  <a:pt x="8918545" y="24543"/>
                </a:lnTo>
                <a:lnTo>
                  <a:pt x="89185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</a:t>
            </a:fld>
            <a:endParaRPr spc="19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408" y="1383891"/>
            <a:ext cx="613410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95" dirty="0"/>
              <a:t>SECTION </a:t>
            </a:r>
            <a:r>
              <a:rPr spc="90" dirty="0"/>
              <a:t>3. </a:t>
            </a:r>
            <a:r>
              <a:rPr spc="110" dirty="0"/>
              <a:t>POST-TREATMENT</a:t>
            </a:r>
            <a:r>
              <a:rPr spc="85" dirty="0"/>
              <a:t> </a:t>
            </a:r>
            <a:r>
              <a:rPr spc="16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1893" y="1787788"/>
            <a:ext cx="19185656" cy="2023374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80"/>
              </a:spcBef>
            </a:pPr>
            <a:r>
              <a:rPr sz="1950" spc="180" dirty="0">
                <a:latin typeface="Calibri"/>
                <a:cs typeface="Calibri"/>
              </a:rPr>
              <a:t>OCCLUSAL</a:t>
            </a:r>
            <a:r>
              <a:rPr sz="1950" spc="65" dirty="0">
                <a:latin typeface="Calibri"/>
                <a:cs typeface="Calibri"/>
              </a:rPr>
              <a:t> </a:t>
            </a:r>
            <a:r>
              <a:rPr sz="1950" spc="100" dirty="0">
                <a:latin typeface="Calibri"/>
                <a:cs typeface="Calibri"/>
              </a:rPr>
              <a:t>FEATURES.</a:t>
            </a:r>
            <a:endParaRPr sz="1950" dirty="0">
              <a:latin typeface="Calibri"/>
              <a:cs typeface="Calibri"/>
            </a:endParaRPr>
          </a:p>
          <a:p>
            <a:pPr marL="12700" marR="1535430">
              <a:lnSpc>
                <a:spcPct val="137400"/>
              </a:lnSpc>
            </a:pPr>
            <a:r>
              <a:rPr sz="1100" dirty="0">
                <a:latin typeface="Arial"/>
                <a:cs typeface="Arial"/>
              </a:rPr>
              <a:t>Incisor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relationship: </a:t>
            </a:r>
            <a:endParaRPr lang="en-US" sz="1100" dirty="0">
              <a:latin typeface="Arial"/>
              <a:cs typeface="Arial"/>
            </a:endParaRPr>
          </a:p>
          <a:p>
            <a:pPr marL="12700" marR="1535430">
              <a:lnSpc>
                <a:spcPct val="137400"/>
              </a:lnSpc>
            </a:pPr>
            <a:r>
              <a:rPr sz="1100" dirty="0">
                <a:latin typeface="Arial"/>
                <a:cs typeface="Arial"/>
              </a:rPr>
              <a:t>Overjet (mm):  </a:t>
            </a:r>
            <a:endParaRPr lang="en-US" sz="1100" dirty="0">
              <a:latin typeface="Arial"/>
              <a:cs typeface="Arial"/>
            </a:endParaRPr>
          </a:p>
          <a:p>
            <a:pPr marL="12700" marR="1535430">
              <a:lnSpc>
                <a:spcPct val="137400"/>
              </a:lnSpc>
            </a:pPr>
            <a:r>
              <a:rPr sz="1100" dirty="0">
                <a:latin typeface="Arial"/>
                <a:cs typeface="Arial"/>
              </a:rPr>
              <a:t>Overbite:  </a:t>
            </a:r>
            <a:endParaRPr lang="en-US" sz="1100" dirty="0">
              <a:latin typeface="Arial"/>
              <a:cs typeface="Arial"/>
            </a:endParaRPr>
          </a:p>
          <a:p>
            <a:pPr marL="12700" marR="1535430">
              <a:lnSpc>
                <a:spcPct val="137400"/>
              </a:lnSpc>
            </a:pPr>
            <a:r>
              <a:rPr sz="1100" spc="-5" dirty="0" err="1">
                <a:latin typeface="Arial"/>
                <a:cs typeface="Arial"/>
              </a:rPr>
              <a:t>Centrelines</a:t>
            </a:r>
            <a:r>
              <a:rPr sz="1100" spc="-5" dirty="0">
                <a:latin typeface="Arial"/>
                <a:cs typeface="Arial"/>
              </a:rPr>
              <a:t>:</a:t>
            </a:r>
            <a:endParaRPr sz="1100" dirty="0">
              <a:latin typeface="Arial"/>
              <a:cs typeface="Arial"/>
            </a:endParaRPr>
          </a:p>
          <a:p>
            <a:pPr marL="12700" marR="922019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Left buccal </a:t>
            </a:r>
            <a:r>
              <a:rPr sz="1100" dirty="0">
                <a:latin typeface="Arial"/>
                <a:cs typeface="Arial"/>
              </a:rPr>
              <a:t>segments relation:  </a:t>
            </a:r>
            <a:endParaRPr lang="en-US" sz="1100" dirty="0">
              <a:latin typeface="Arial"/>
              <a:cs typeface="Arial"/>
            </a:endParaRPr>
          </a:p>
          <a:p>
            <a:pPr marL="12700" marR="922019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Right buccal </a:t>
            </a:r>
            <a:r>
              <a:rPr sz="1100" dirty="0">
                <a:latin typeface="Arial"/>
                <a:cs typeface="Arial"/>
              </a:rPr>
              <a:t>segments relation:  </a:t>
            </a:r>
            <a:endParaRPr lang="en-US" sz="1100" dirty="0">
              <a:latin typeface="Arial"/>
              <a:cs typeface="Arial"/>
            </a:endParaRPr>
          </a:p>
          <a:p>
            <a:pPr marL="12700" marR="922019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Crossbites: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1892" y="5386536"/>
            <a:ext cx="1918565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Other </a:t>
            </a:r>
            <a:r>
              <a:rPr sz="1100" spc="-5" dirty="0">
                <a:latin typeface="Arial"/>
                <a:cs typeface="Arial"/>
              </a:rPr>
              <a:t>occlusal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features:</a:t>
            </a:r>
          </a:p>
        </p:txBody>
      </p:sp>
      <p:sp>
        <p:nvSpPr>
          <p:cNvPr id="5" name="object 5"/>
          <p:cNvSpPr/>
          <p:nvPr/>
        </p:nvSpPr>
        <p:spPr>
          <a:xfrm>
            <a:off x="1549690" y="3841044"/>
            <a:ext cx="3975675" cy="1464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20</a:t>
            </a:fld>
            <a:endParaRPr spc="19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500570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45" dirty="0">
                <a:latin typeface="Calibri"/>
                <a:cs typeface="Calibri"/>
              </a:rPr>
              <a:t>POST-TREATMENT—PHOTOGRAPHS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21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6616149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profile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2895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84940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06697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84940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06697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84940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899285" marR="1313815" indent="-577850">
              <a:lnSpc>
                <a:spcPct val="100000"/>
              </a:lnSpc>
              <a:spcBef>
                <a:spcPts val="2090"/>
              </a:spcBef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  </a:t>
            </a:r>
            <a:r>
              <a:rPr sz="2150" b="1" spc="-5" dirty="0">
                <a:latin typeface="Arial"/>
                <a:cs typeface="Arial"/>
              </a:rPr>
              <a:t>smiling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364934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10" dirty="0">
                <a:latin typeface="Calibri"/>
                <a:cs typeface="Calibri"/>
              </a:rPr>
              <a:t>POST-TREATMENT—CASTS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22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4193067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4940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6697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84940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537083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10" dirty="0">
                <a:latin typeface="Calibri"/>
                <a:cs typeface="Calibri"/>
              </a:rPr>
              <a:t>POST-TREATMENT </a:t>
            </a:r>
            <a:r>
              <a:rPr sz="2400" spc="204" dirty="0">
                <a:latin typeface="Calibri"/>
                <a:cs typeface="Calibri"/>
              </a:rPr>
              <a:t>PANORAMIC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spc="200" dirty="0">
                <a:latin typeface="Calibri"/>
                <a:cs typeface="Calibri"/>
              </a:rPr>
              <a:t>X-RAY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063" y="6461569"/>
            <a:ext cx="742124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10" dirty="0">
                <a:latin typeface="Calibri"/>
                <a:cs typeface="Calibri"/>
              </a:rPr>
              <a:t>POST-TREATMENT </a:t>
            </a:r>
            <a:r>
              <a:rPr sz="1950" spc="295" dirty="0">
                <a:latin typeface="Calibri"/>
                <a:cs typeface="Calibri"/>
              </a:rPr>
              <a:t>– </a:t>
            </a:r>
            <a:r>
              <a:rPr sz="1950" spc="195" dirty="0">
                <a:latin typeface="Calibri"/>
                <a:cs typeface="Calibri"/>
              </a:rPr>
              <a:t>RADIOGRAPHIC </a:t>
            </a:r>
            <a:r>
              <a:rPr sz="1950" spc="190" dirty="0">
                <a:latin typeface="Calibri"/>
                <a:cs typeface="Calibri"/>
              </a:rPr>
              <a:t>EXAMINATION</a:t>
            </a:r>
            <a:r>
              <a:rPr sz="1950" spc="-150" dirty="0">
                <a:latin typeface="Calibri"/>
                <a:cs typeface="Calibri"/>
              </a:rPr>
              <a:t> </a:t>
            </a:r>
            <a:r>
              <a:rPr sz="1950" spc="185" dirty="0">
                <a:latin typeface="Calibri"/>
                <a:cs typeface="Calibri"/>
              </a:rPr>
              <a:t>FINDINGS: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53924" y="1863346"/>
            <a:ext cx="12396470" cy="4404360"/>
          </a:xfrm>
          <a:custGeom>
            <a:avLst/>
            <a:gdLst/>
            <a:ahLst/>
            <a:cxnLst/>
            <a:rect l="l" t="t" r="r" b="b"/>
            <a:pathLst>
              <a:path w="12396469" h="4404360">
                <a:moveTo>
                  <a:pt x="0" y="4403991"/>
                </a:moveTo>
                <a:lnTo>
                  <a:pt x="12396250" y="4403991"/>
                </a:lnTo>
                <a:lnTo>
                  <a:pt x="12396250" y="0"/>
                </a:lnTo>
                <a:lnTo>
                  <a:pt x="0" y="0"/>
                </a:lnTo>
                <a:lnTo>
                  <a:pt x="0" y="4403991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23</a:t>
            </a:fld>
            <a:endParaRPr spc="19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611505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10" dirty="0">
                <a:latin typeface="Calibri"/>
                <a:cs typeface="Calibri"/>
              </a:rPr>
              <a:t>POST-TREATMENT </a:t>
            </a:r>
            <a:r>
              <a:rPr sz="2400" spc="114" dirty="0">
                <a:latin typeface="Calibri"/>
                <a:cs typeface="Calibri"/>
              </a:rPr>
              <a:t>LATERAL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204" dirty="0">
                <a:latin typeface="Calibri"/>
                <a:cs typeface="Calibri"/>
              </a:rPr>
              <a:t>CEPHALOGRAM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24</a:t>
            </a:fld>
            <a:endParaRPr spc="19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637857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10" dirty="0">
                <a:latin typeface="Calibri"/>
                <a:cs typeface="Calibri"/>
              </a:rPr>
              <a:t>POST-TREATMENT </a:t>
            </a:r>
            <a:r>
              <a:rPr sz="2400" spc="150" dirty="0">
                <a:latin typeface="Calibri"/>
                <a:cs typeface="Calibri"/>
              </a:rPr>
              <a:t>CEPHALOMETRIC </a:t>
            </a:r>
            <a:r>
              <a:rPr sz="2400" spc="210" dirty="0">
                <a:latin typeface="Calibri"/>
                <a:cs typeface="Calibri"/>
              </a:rPr>
              <a:t>TRACING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25</a:t>
            </a:fld>
            <a:endParaRPr spc="19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647763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10" dirty="0">
                <a:latin typeface="Calibri"/>
                <a:cs typeface="Calibri"/>
              </a:rPr>
              <a:t>POST-TREATMENT </a:t>
            </a:r>
            <a:r>
              <a:rPr sz="2400" spc="150" dirty="0">
                <a:latin typeface="Calibri"/>
                <a:cs typeface="Calibri"/>
              </a:rPr>
              <a:t>CEPHALOMETRIC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spc="215" dirty="0">
                <a:latin typeface="Calibri"/>
                <a:cs typeface="Calibri"/>
              </a:rPr>
              <a:t>ANALYSIS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26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72063" y="6440628"/>
            <a:ext cx="788797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INTERPRETATION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110" dirty="0">
                <a:latin typeface="Calibri"/>
                <a:cs typeface="Calibri"/>
              </a:rPr>
              <a:t>POST-TREATMENT </a:t>
            </a: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7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ANALYSIS: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811338F9-69C3-43E8-D941-AE4DE3C8A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586566"/>
              </p:ext>
            </p:extLst>
          </p:nvPr>
        </p:nvGraphicFramePr>
        <p:xfrm>
          <a:off x="984250" y="1820463"/>
          <a:ext cx="6781788" cy="4341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8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Variable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5494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Pre-treatment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Normal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5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965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63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ANB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Wits</a:t>
                      </a:r>
                      <a:r>
                        <a:rPr sz="1100" b="1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appraisal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incisor to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 mandibular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Inter incisal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SN-MP</a:t>
                      </a:r>
                      <a:r>
                        <a:rPr sz="1100" b="1" spc="-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angle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Upper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height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Anterior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face height</a:t>
                      </a:r>
                      <a:r>
                        <a:rPr sz="1100" b="1" spc="-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ratio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3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incisor to</a:t>
                      </a:r>
                      <a:r>
                        <a:rPr sz="1100" b="1" spc="-4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Apo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Lower lip to </a:t>
                      </a:r>
                      <a:r>
                        <a:rPr sz="1100" b="1" spc="15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100" b="1" spc="-2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solidFill>
                            <a:srgbClr val="161617"/>
                          </a:solidFill>
                          <a:latin typeface="Arial"/>
                          <a:cs typeface="Arial"/>
                        </a:rPr>
                        <a:t>plane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7239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506" y="1372719"/>
            <a:ext cx="430212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10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SUPERIMPOSITION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27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365506" y="5990380"/>
            <a:ext cx="815594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INTERPRETATION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180" dirty="0">
                <a:latin typeface="Calibri"/>
                <a:cs typeface="Calibri"/>
              </a:rPr>
              <a:t>END </a:t>
            </a:r>
            <a:r>
              <a:rPr sz="1950" spc="185" dirty="0">
                <a:latin typeface="Calibri"/>
                <a:cs typeface="Calibri"/>
              </a:rPr>
              <a:t>OF </a:t>
            </a:r>
            <a:r>
              <a:rPr sz="1950" spc="85" dirty="0">
                <a:latin typeface="Calibri"/>
                <a:cs typeface="Calibri"/>
              </a:rPr>
              <a:t>TREATMENT </a:t>
            </a:r>
            <a:r>
              <a:rPr sz="1950" spc="140" dirty="0">
                <a:latin typeface="Calibri"/>
                <a:cs typeface="Calibri"/>
              </a:rPr>
              <a:t>CEPHALOMETRIC</a:t>
            </a:r>
            <a:r>
              <a:rPr sz="1950" spc="-2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ANALYSIS:</a:t>
            </a:r>
            <a:endParaRPr sz="1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95" dirty="0"/>
              <a:t>SECTION </a:t>
            </a:r>
            <a:r>
              <a:rPr spc="20" dirty="0"/>
              <a:t>1. </a:t>
            </a:r>
            <a:r>
              <a:rPr spc="95" dirty="0"/>
              <a:t>PRE-TREATMENT</a:t>
            </a:r>
            <a:r>
              <a:rPr spc="135" dirty="0"/>
              <a:t> </a:t>
            </a:r>
            <a:r>
              <a:rPr spc="16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3148" y="2870056"/>
            <a:ext cx="308356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65" dirty="0">
                <a:latin typeface="Calibri"/>
                <a:cs typeface="Calibri"/>
              </a:rPr>
              <a:t>PRESENTING</a:t>
            </a:r>
            <a:r>
              <a:rPr sz="1950" spc="80" dirty="0">
                <a:latin typeface="Calibri"/>
                <a:cs typeface="Calibri"/>
              </a:rPr>
              <a:t> </a:t>
            </a:r>
            <a:r>
              <a:rPr sz="1950" spc="150" dirty="0">
                <a:latin typeface="Calibri"/>
                <a:cs typeface="Calibri"/>
              </a:rPr>
              <a:t>COMPLAINT: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3148" y="4229718"/>
            <a:ext cx="346646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20" dirty="0">
                <a:latin typeface="Calibri"/>
                <a:cs typeface="Calibri"/>
              </a:rPr>
              <a:t>RELEVANT </a:t>
            </a:r>
            <a:r>
              <a:rPr sz="1950" spc="140" dirty="0">
                <a:latin typeface="Calibri"/>
                <a:cs typeface="Calibri"/>
              </a:rPr>
              <a:t>MEDICAL</a:t>
            </a:r>
            <a:r>
              <a:rPr sz="1950" spc="70" dirty="0">
                <a:latin typeface="Calibri"/>
                <a:cs typeface="Calibri"/>
              </a:rPr>
              <a:t> </a:t>
            </a:r>
            <a:r>
              <a:rPr sz="1950" spc="125" dirty="0">
                <a:latin typeface="Calibri"/>
                <a:cs typeface="Calibri"/>
              </a:rPr>
              <a:t>HISTORY: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1893" y="5983248"/>
            <a:ext cx="19185656" cy="2513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25"/>
              </a:spcBef>
            </a:pPr>
            <a:r>
              <a:rPr sz="1950" spc="140" dirty="0">
                <a:latin typeface="Calibri"/>
                <a:cs typeface="Calibri"/>
              </a:rPr>
              <a:t>EXTRA </a:t>
            </a:r>
            <a:r>
              <a:rPr sz="1950" spc="185" dirty="0">
                <a:latin typeface="Calibri"/>
                <a:cs typeface="Calibri"/>
              </a:rPr>
              <a:t>ORAL</a:t>
            </a:r>
            <a:r>
              <a:rPr sz="1950" spc="75" dirty="0">
                <a:latin typeface="Calibri"/>
                <a:cs typeface="Calibri"/>
              </a:rPr>
              <a:t> </a:t>
            </a:r>
            <a:r>
              <a:rPr sz="1950" spc="175" dirty="0">
                <a:latin typeface="Calibri"/>
                <a:cs typeface="Calibri"/>
              </a:rPr>
              <a:t>EXAMINATION:</a:t>
            </a:r>
            <a:endParaRPr sz="1950" dirty="0">
              <a:latin typeface="Calibri"/>
              <a:cs typeface="Calibri"/>
            </a:endParaRPr>
          </a:p>
          <a:p>
            <a:pPr marL="12700" marR="2279650">
              <a:lnSpc>
                <a:spcPct val="137400"/>
              </a:lnSpc>
              <a:spcBef>
                <a:spcPts val="305"/>
              </a:spcBef>
            </a:pPr>
            <a:r>
              <a:rPr sz="1100" dirty="0">
                <a:latin typeface="Arial"/>
                <a:cs typeface="Arial"/>
              </a:rPr>
              <a:t>Skeletal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Examination  Saggital</a:t>
            </a:r>
          </a:p>
          <a:p>
            <a:pPr marL="12700" marR="2783205">
              <a:lnSpc>
                <a:spcPct val="137400"/>
              </a:lnSpc>
            </a:pPr>
            <a:r>
              <a:rPr sz="1100" spc="-10" dirty="0">
                <a:latin typeface="Arial"/>
                <a:cs typeface="Arial"/>
              </a:rPr>
              <a:t>Vertical  </a:t>
            </a:r>
            <a:r>
              <a:rPr sz="1100" spc="-35" dirty="0">
                <a:latin typeface="Arial"/>
                <a:cs typeface="Arial"/>
              </a:rPr>
              <a:t>T</a:t>
            </a:r>
            <a:r>
              <a:rPr sz="1100" dirty="0">
                <a:latin typeface="Arial"/>
                <a:cs typeface="Arial"/>
              </a:rPr>
              <a:t>ransverse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100" dirty="0">
                <a:latin typeface="Arial"/>
                <a:cs typeface="Arial"/>
              </a:rPr>
              <a:t>Soft tissue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Examination</a:t>
            </a: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 dirty="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</a:pPr>
            <a:r>
              <a:rPr sz="1950" spc="150" dirty="0">
                <a:latin typeface="Calibri"/>
                <a:cs typeface="Calibri"/>
              </a:rPr>
              <a:t>INTRA </a:t>
            </a:r>
            <a:r>
              <a:rPr sz="1950" spc="185" dirty="0">
                <a:latin typeface="Calibri"/>
                <a:cs typeface="Calibri"/>
              </a:rPr>
              <a:t>ORAL</a:t>
            </a:r>
            <a:r>
              <a:rPr sz="1950" spc="75" dirty="0">
                <a:latin typeface="Calibri"/>
                <a:cs typeface="Calibri"/>
              </a:rPr>
              <a:t> </a:t>
            </a:r>
            <a:r>
              <a:rPr sz="1950" spc="175" dirty="0">
                <a:latin typeface="Calibri"/>
                <a:cs typeface="Calibri"/>
              </a:rPr>
              <a:t>EXAMINATION:</a:t>
            </a:r>
            <a:endParaRPr sz="1950" dirty="0">
              <a:latin typeface="Calibri"/>
              <a:cs typeface="Calibri"/>
            </a:endParaRPr>
          </a:p>
          <a:p>
            <a:pPr marL="12700" marR="2625725">
              <a:lnSpc>
                <a:spcPct val="100000"/>
              </a:lnSpc>
              <a:spcBef>
                <a:spcPts val="810"/>
              </a:spcBef>
            </a:pPr>
            <a:r>
              <a:rPr sz="1100" dirty="0">
                <a:latin typeface="Arial"/>
                <a:cs typeface="Arial"/>
              </a:rPr>
              <a:t>Soft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Tissues:</a:t>
            </a:r>
            <a:endParaRPr sz="1100" dirty="0">
              <a:latin typeface="Arial"/>
              <a:cs typeface="Arial"/>
            </a:endParaRPr>
          </a:p>
          <a:p>
            <a:pPr marL="12700" marR="2625725">
              <a:lnSpc>
                <a:spcPct val="100000"/>
              </a:lnSpc>
              <a:spcBef>
                <a:spcPts val="400"/>
              </a:spcBef>
            </a:pPr>
            <a:r>
              <a:rPr sz="1100" dirty="0">
                <a:latin typeface="Arial"/>
                <a:cs typeface="Arial"/>
              </a:rPr>
              <a:t>Oral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Hygiene:</a:t>
            </a:r>
            <a:endParaRPr sz="1100" dirty="0">
              <a:latin typeface="Arial"/>
              <a:cs typeface="Arial"/>
            </a:endParaRPr>
          </a:p>
          <a:p>
            <a:pPr marL="12700" marR="2625725">
              <a:lnSpc>
                <a:spcPct val="100000"/>
              </a:lnSpc>
              <a:spcBef>
                <a:spcPts val="405"/>
              </a:spcBef>
            </a:pPr>
            <a:r>
              <a:rPr sz="1100" spc="-5" dirty="0">
                <a:latin typeface="Arial"/>
                <a:cs typeface="Arial"/>
              </a:rPr>
              <a:t>Dental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Health: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3148" y="8817519"/>
            <a:ext cx="185864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65" dirty="0">
                <a:latin typeface="Calibri"/>
                <a:cs typeface="Calibri"/>
              </a:rPr>
              <a:t>TEETH</a:t>
            </a:r>
            <a:r>
              <a:rPr sz="1950" spc="40" dirty="0">
                <a:latin typeface="Calibri"/>
                <a:cs typeface="Calibri"/>
              </a:rPr>
              <a:t> </a:t>
            </a:r>
            <a:r>
              <a:rPr sz="1950" spc="110" dirty="0">
                <a:latin typeface="Calibri"/>
                <a:cs typeface="Calibri"/>
              </a:rPr>
              <a:t>PRESENT: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1893" y="1722455"/>
            <a:ext cx="11326557" cy="11505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97840">
              <a:lnSpc>
                <a:spcPct val="137400"/>
              </a:lnSpc>
              <a:spcBef>
                <a:spcPts val="95"/>
              </a:spcBef>
            </a:pPr>
            <a:r>
              <a:rPr sz="1100" dirty="0">
                <a:latin typeface="Arial"/>
                <a:cs typeface="Arial"/>
              </a:rPr>
              <a:t>Patient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Details: </a:t>
            </a:r>
            <a:endParaRPr lang="en-US" sz="1100" spc="-5" dirty="0">
              <a:latin typeface="Arial"/>
              <a:cs typeface="Arial"/>
            </a:endParaRPr>
          </a:p>
          <a:p>
            <a:pPr marL="12700" marR="497840">
              <a:lnSpc>
                <a:spcPct val="137400"/>
              </a:lnSpc>
              <a:spcBef>
                <a:spcPts val="95"/>
              </a:spcBef>
            </a:pPr>
            <a:r>
              <a:rPr sz="1100" dirty="0">
                <a:latin typeface="Arial"/>
                <a:cs typeface="Arial"/>
              </a:rPr>
              <a:t>Initials: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latin typeface="Arial"/>
                <a:cs typeface="Arial"/>
              </a:rPr>
              <a:t>Gender: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-5" dirty="0">
                <a:latin typeface="Arial"/>
                <a:cs typeface="Arial"/>
              </a:rPr>
              <a:t>Date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Birth: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latin typeface="Arial"/>
                <a:cs typeface="Arial"/>
              </a:rPr>
              <a:t>Age at start of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treatment:</a:t>
            </a:r>
          </a:p>
        </p:txBody>
      </p:sp>
      <p:sp>
        <p:nvSpPr>
          <p:cNvPr id="8" name="object 8"/>
          <p:cNvSpPr/>
          <p:nvPr/>
        </p:nvSpPr>
        <p:spPr>
          <a:xfrm>
            <a:off x="1130017" y="9425859"/>
            <a:ext cx="6636635" cy="10781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3</a:t>
            </a:fld>
            <a:endParaRPr spc="19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893" y="1232987"/>
            <a:ext cx="19403757" cy="2181751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415"/>
              </a:spcBef>
            </a:pPr>
            <a:r>
              <a:rPr sz="1950" spc="180" dirty="0">
                <a:latin typeface="Calibri"/>
                <a:cs typeface="Calibri"/>
              </a:rPr>
              <a:t>OCCLUSAL</a:t>
            </a:r>
            <a:r>
              <a:rPr sz="1950" spc="55" dirty="0">
                <a:latin typeface="Calibri"/>
                <a:cs typeface="Calibri"/>
              </a:rPr>
              <a:t> </a:t>
            </a:r>
            <a:r>
              <a:rPr sz="1950" spc="100" dirty="0">
                <a:latin typeface="Calibri"/>
                <a:cs typeface="Calibri"/>
              </a:rPr>
              <a:t>FEATURES.</a:t>
            </a:r>
            <a:endParaRPr sz="1950" dirty="0">
              <a:latin typeface="Calibri"/>
              <a:cs typeface="Calibri"/>
            </a:endParaRPr>
          </a:p>
          <a:p>
            <a:pPr marL="12700" marR="1534160">
              <a:lnSpc>
                <a:spcPct val="137400"/>
              </a:lnSpc>
              <a:spcBef>
                <a:spcPts val="195"/>
              </a:spcBef>
            </a:pPr>
            <a:r>
              <a:rPr sz="1100" dirty="0">
                <a:latin typeface="Arial"/>
                <a:cs typeface="Arial"/>
              </a:rPr>
              <a:t>Incisor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relationship: </a:t>
            </a:r>
            <a:endParaRPr lang="en-US" sz="1100" dirty="0">
              <a:latin typeface="Arial"/>
              <a:cs typeface="Arial"/>
            </a:endParaRPr>
          </a:p>
          <a:p>
            <a:pPr marL="12700" marR="1534160">
              <a:lnSpc>
                <a:spcPct val="137400"/>
              </a:lnSpc>
              <a:spcBef>
                <a:spcPts val="195"/>
              </a:spcBef>
            </a:pPr>
            <a:r>
              <a:rPr sz="1100" dirty="0">
                <a:latin typeface="Arial"/>
                <a:cs typeface="Arial"/>
              </a:rPr>
              <a:t>Overjet (mm): </a:t>
            </a:r>
            <a:endParaRPr lang="en-US" sz="1100" dirty="0">
              <a:latin typeface="Arial"/>
              <a:cs typeface="Arial"/>
            </a:endParaRPr>
          </a:p>
          <a:p>
            <a:pPr marL="12700" marR="1534160">
              <a:lnSpc>
                <a:spcPct val="137400"/>
              </a:lnSpc>
              <a:spcBef>
                <a:spcPts val="195"/>
              </a:spcBef>
            </a:pPr>
            <a:r>
              <a:rPr sz="1100" dirty="0">
                <a:latin typeface="Arial"/>
                <a:cs typeface="Arial"/>
              </a:rPr>
              <a:t>Overbite: </a:t>
            </a:r>
            <a:endParaRPr lang="en-US" sz="1100" dirty="0">
              <a:latin typeface="Arial"/>
              <a:cs typeface="Arial"/>
            </a:endParaRPr>
          </a:p>
          <a:p>
            <a:pPr marL="12700" marR="1534160">
              <a:lnSpc>
                <a:spcPct val="137400"/>
              </a:lnSpc>
              <a:spcBef>
                <a:spcPts val="195"/>
              </a:spcBef>
            </a:pPr>
            <a:r>
              <a:rPr sz="1100" spc="-5" dirty="0" err="1">
                <a:latin typeface="Arial"/>
                <a:cs typeface="Arial"/>
              </a:rPr>
              <a:t>Centrelines</a:t>
            </a:r>
            <a:r>
              <a:rPr sz="1100" spc="-5" dirty="0">
                <a:latin typeface="Arial"/>
                <a:cs typeface="Arial"/>
              </a:rPr>
              <a:t>:</a:t>
            </a:r>
            <a:endParaRPr sz="1100" dirty="0">
              <a:latin typeface="Arial"/>
              <a:cs typeface="Arial"/>
            </a:endParaRPr>
          </a:p>
          <a:p>
            <a:pPr marL="12700" marR="920750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Left buccal </a:t>
            </a:r>
            <a:r>
              <a:rPr sz="1100" dirty="0">
                <a:latin typeface="Arial"/>
                <a:cs typeface="Arial"/>
              </a:rPr>
              <a:t>segments relation: </a:t>
            </a:r>
            <a:endParaRPr lang="en-US" sz="1100" dirty="0">
              <a:latin typeface="Arial"/>
              <a:cs typeface="Arial"/>
            </a:endParaRPr>
          </a:p>
          <a:p>
            <a:pPr marL="12700" marR="920750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Right buccal </a:t>
            </a:r>
            <a:r>
              <a:rPr sz="1100" dirty="0">
                <a:latin typeface="Arial"/>
                <a:cs typeface="Arial"/>
              </a:rPr>
              <a:t>segments relation: </a:t>
            </a:r>
            <a:endParaRPr lang="en-US" sz="1100" dirty="0">
              <a:latin typeface="Arial"/>
              <a:cs typeface="Arial"/>
            </a:endParaRPr>
          </a:p>
          <a:p>
            <a:pPr marL="12700" marR="920750">
              <a:lnSpc>
                <a:spcPct val="137400"/>
              </a:lnSpc>
            </a:pPr>
            <a:r>
              <a:rPr sz="1100" spc="-5" dirty="0">
                <a:latin typeface="Arial"/>
                <a:cs typeface="Arial"/>
              </a:rPr>
              <a:t>Crossbites: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3148" y="6799577"/>
            <a:ext cx="204597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30" dirty="0">
                <a:latin typeface="Calibri"/>
                <a:cs typeface="Calibri"/>
              </a:rPr>
              <a:t>SPACE</a:t>
            </a:r>
            <a:r>
              <a:rPr sz="1950" spc="75" dirty="0">
                <a:latin typeface="Calibri"/>
                <a:cs typeface="Calibri"/>
              </a:rPr>
              <a:t> </a:t>
            </a:r>
            <a:r>
              <a:rPr sz="1950" spc="165" dirty="0">
                <a:latin typeface="Calibri"/>
                <a:cs typeface="Calibri"/>
              </a:rPr>
              <a:t>ANALYSIS: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1892" y="5197835"/>
            <a:ext cx="19403757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Other </a:t>
            </a:r>
            <a:r>
              <a:rPr sz="1100" spc="-5" dirty="0">
                <a:latin typeface="Arial"/>
                <a:cs typeface="Arial"/>
              </a:rPr>
              <a:t>occlusal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features:</a:t>
            </a:r>
          </a:p>
        </p:txBody>
      </p:sp>
      <p:sp>
        <p:nvSpPr>
          <p:cNvPr id="5" name="object 5"/>
          <p:cNvSpPr/>
          <p:nvPr/>
        </p:nvSpPr>
        <p:spPr>
          <a:xfrm>
            <a:off x="1549690" y="3574239"/>
            <a:ext cx="3975675" cy="1464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4</a:t>
            </a:fld>
            <a:endParaRPr spc="19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478536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40" dirty="0">
                <a:latin typeface="Calibri"/>
                <a:cs typeface="Calibri"/>
              </a:rPr>
              <a:t>PRE-TREATMENT—PHOTOGRAPHS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5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6616149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profile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2895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84940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06697" y="8512023"/>
            <a:ext cx="4756785" cy="240474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84940" y="5518135"/>
            <a:ext cx="4756785" cy="276288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06697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84940" y="1994871"/>
            <a:ext cx="4756785" cy="3320415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899285" marR="1313815" indent="-577850">
              <a:lnSpc>
                <a:spcPct val="100000"/>
              </a:lnSpc>
              <a:spcBef>
                <a:spcPts val="2090"/>
              </a:spcBef>
            </a:pPr>
            <a:r>
              <a:rPr sz="2150" b="1" dirty="0">
                <a:latin typeface="Arial"/>
                <a:cs typeface="Arial"/>
              </a:rPr>
              <a:t>Extraoral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frontal  </a:t>
            </a:r>
            <a:r>
              <a:rPr sz="2150" b="1" spc="-5" dirty="0">
                <a:latin typeface="Arial"/>
                <a:cs typeface="Arial"/>
              </a:rPr>
              <a:t>smiling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342900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00" dirty="0">
                <a:latin typeface="Calibri"/>
                <a:cs typeface="Calibri"/>
              </a:rPr>
              <a:t>PRE-TREATMENT—CASTS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6</a:t>
            </a:fld>
            <a:endParaRPr spc="195" dirty="0"/>
          </a:p>
        </p:txBody>
      </p:sp>
      <p:sp>
        <p:nvSpPr>
          <p:cNvPr id="3" name="object 3"/>
          <p:cNvSpPr txBox="1"/>
          <p:nvPr/>
        </p:nvSpPr>
        <p:spPr>
          <a:xfrm>
            <a:off x="7678803" y="4193067"/>
            <a:ext cx="443230" cy="545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dirty="0">
                <a:latin typeface="Arial"/>
                <a:cs typeface="Arial"/>
              </a:rPr>
              <a:t>Date: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300" b="1" dirty="0">
                <a:latin typeface="Arial"/>
                <a:cs typeface="Arial"/>
              </a:rPr>
              <a:t>Age: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62895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Upper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95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150" b="1" spc="-5" dirty="0">
                <a:latin typeface="Arial"/>
                <a:cs typeface="Arial"/>
              </a:rPr>
              <a:t>Right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4940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Left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buccal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6697" y="6807991"/>
            <a:ext cx="4756785" cy="336550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R="57150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Frontal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84940" y="2632914"/>
            <a:ext cx="4756785" cy="3864610"/>
          </a:xfrm>
          <a:prstGeom prst="rect">
            <a:avLst/>
          </a:prstGeom>
          <a:ln w="3038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150" b="1" dirty="0">
                <a:latin typeface="Arial"/>
                <a:cs typeface="Arial"/>
              </a:rPr>
              <a:t>Lower</a:t>
            </a:r>
            <a:r>
              <a:rPr sz="2150" b="1" spc="-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occlusal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514985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95" dirty="0">
                <a:latin typeface="Calibri"/>
                <a:cs typeface="Calibri"/>
              </a:rPr>
              <a:t>PRE-TREATMENT </a:t>
            </a:r>
            <a:r>
              <a:rPr sz="2400" spc="204" dirty="0">
                <a:latin typeface="Calibri"/>
                <a:cs typeface="Calibri"/>
              </a:rPr>
              <a:t>PANORAMIC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200" dirty="0">
                <a:latin typeface="Calibri"/>
                <a:cs typeface="Calibri"/>
              </a:rPr>
              <a:t>X-RAY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063" y="6461569"/>
            <a:ext cx="723900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95" dirty="0">
                <a:latin typeface="Calibri"/>
                <a:cs typeface="Calibri"/>
              </a:rPr>
              <a:t>PRE-TREATMENT </a:t>
            </a:r>
            <a:r>
              <a:rPr sz="1950" spc="295" dirty="0">
                <a:latin typeface="Calibri"/>
                <a:cs typeface="Calibri"/>
              </a:rPr>
              <a:t>– </a:t>
            </a:r>
            <a:r>
              <a:rPr sz="1950" spc="195" dirty="0">
                <a:latin typeface="Calibri"/>
                <a:cs typeface="Calibri"/>
              </a:rPr>
              <a:t>RADIOGRAPHIC </a:t>
            </a:r>
            <a:r>
              <a:rPr sz="1950" spc="190" dirty="0">
                <a:latin typeface="Calibri"/>
                <a:cs typeface="Calibri"/>
              </a:rPr>
              <a:t>EXAMINATION</a:t>
            </a:r>
            <a:r>
              <a:rPr sz="1950" spc="-135" dirty="0">
                <a:latin typeface="Calibri"/>
                <a:cs typeface="Calibri"/>
              </a:rPr>
              <a:t> </a:t>
            </a:r>
            <a:r>
              <a:rPr sz="1950" spc="185" dirty="0">
                <a:latin typeface="Calibri"/>
                <a:cs typeface="Calibri"/>
              </a:rPr>
              <a:t>FINDINGS: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53924" y="1863346"/>
            <a:ext cx="12396470" cy="4404360"/>
          </a:xfrm>
          <a:custGeom>
            <a:avLst/>
            <a:gdLst/>
            <a:ahLst/>
            <a:cxnLst/>
            <a:rect l="l" t="t" r="r" b="b"/>
            <a:pathLst>
              <a:path w="12396469" h="4404360">
                <a:moveTo>
                  <a:pt x="0" y="4403991"/>
                </a:moveTo>
                <a:lnTo>
                  <a:pt x="12396250" y="4403991"/>
                </a:lnTo>
                <a:lnTo>
                  <a:pt x="12396250" y="0"/>
                </a:lnTo>
                <a:lnTo>
                  <a:pt x="0" y="0"/>
                </a:lnTo>
                <a:lnTo>
                  <a:pt x="0" y="4403991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7</a:t>
            </a:fld>
            <a:endParaRPr spc="1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589470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95" dirty="0">
                <a:latin typeface="Calibri"/>
                <a:cs typeface="Calibri"/>
              </a:rPr>
              <a:t>PRE-TREATMENT </a:t>
            </a:r>
            <a:r>
              <a:rPr sz="2400" spc="114" dirty="0">
                <a:latin typeface="Calibri"/>
                <a:cs typeface="Calibri"/>
              </a:rPr>
              <a:t>LATERAL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204" dirty="0">
                <a:latin typeface="Calibri"/>
                <a:cs typeface="Calibri"/>
              </a:rPr>
              <a:t>CEPHALOGRAM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8</a:t>
            </a:fld>
            <a:endParaRPr spc="19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324" y="1343359"/>
            <a:ext cx="6158230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95" dirty="0">
                <a:latin typeface="Calibri"/>
                <a:cs typeface="Calibri"/>
              </a:rPr>
              <a:t>PRE-TREATMENT </a:t>
            </a:r>
            <a:r>
              <a:rPr sz="2400" spc="150" dirty="0">
                <a:latin typeface="Calibri"/>
                <a:cs typeface="Calibri"/>
              </a:rPr>
              <a:t>CEPHALOMETRIC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210" dirty="0">
                <a:latin typeface="Calibri"/>
                <a:cs typeface="Calibri"/>
              </a:rPr>
              <a:t>TRACING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0289" y="1863346"/>
            <a:ext cx="7395845" cy="9053195"/>
          </a:xfrm>
          <a:custGeom>
            <a:avLst/>
            <a:gdLst/>
            <a:ahLst/>
            <a:cxnLst/>
            <a:rect l="l" t="t" r="r" b="b"/>
            <a:pathLst>
              <a:path w="7395844" h="9053195">
                <a:moveTo>
                  <a:pt x="0" y="9053064"/>
                </a:moveTo>
                <a:lnTo>
                  <a:pt x="7395513" y="9053064"/>
                </a:lnTo>
                <a:lnTo>
                  <a:pt x="7395513" y="0"/>
                </a:lnTo>
                <a:lnTo>
                  <a:pt x="0" y="0"/>
                </a:lnTo>
                <a:lnTo>
                  <a:pt x="0" y="9053064"/>
                </a:lnTo>
                <a:close/>
              </a:path>
            </a:pathLst>
          </a:custGeom>
          <a:ln w="30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870"/>
              </a:lnSpc>
            </a:pPr>
            <a:fld id="{81D60167-4931-47E6-BA6A-407CBD079E47}" type="slidenum">
              <a:rPr spc="195" dirty="0"/>
              <a:t>9</a:t>
            </a:fld>
            <a:endParaRPr spc="19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801</Words>
  <Application>Microsoft Office PowerPoint</Application>
  <PresentationFormat>Custom</PresentationFormat>
  <Paragraphs>375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Futura PT Bold</vt:lpstr>
      <vt:lpstr>Times New Roman</vt:lpstr>
      <vt:lpstr>Office Theme</vt:lpstr>
      <vt:lpstr>SAUDI ORTHODONTIC SOCIETY EXCELLENCE IN CLINICAL PRACTICE  CASE PRIZE</vt:lpstr>
      <vt:lpstr>SAUDI ORTHODONTIC SOCIETY EXCELLENCE IN CLINICAL PRACTICE  CASE PRIZE</vt:lpstr>
      <vt:lpstr>SECTION 1. PRE-TREATMENT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SECTION 3. POST-TREATMENT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</cp:lastModifiedBy>
  <cp:revision>2</cp:revision>
  <dcterms:created xsi:type="dcterms:W3CDTF">2025-07-31T11:07:05Z</dcterms:created>
  <dcterms:modified xsi:type="dcterms:W3CDTF">2025-08-03T07:11:43Z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2025-07-31T00:00:00Z</vt:filetime>
  </property>
  <property fmtid="{D5CDD505-2E9C-101B-9397-08002B2CF9AE}" pid="3" name="Creator">
    <vt:lpwstr>Adobe InDesign 18.3 (Windows)</vt:lpwstr>
  </property>
  <property fmtid="{D5CDD505-2E9C-101B-9397-08002B2CF9AE}" pid="4" name="LastSaved">
    <vt:filetime>2025-07-31T00:00:00Z</vt:filetime>
  </property>
</Properties>
</file>