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20104100" cy="11309350"/>
  <p:notesSz cx="20104100" cy="113093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642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325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3870"/>
              </a:lnSpc>
            </a:pPr>
            <a:fld id="{81D60167-4931-47E6-BA6A-407CBD079E47}" type="slidenum">
              <a:rPr spc="195" dirty="0"/>
              <a:t>‹#›</a:t>
            </a:fld>
            <a:endParaRPr spc="19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325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3870"/>
              </a:lnSpc>
            </a:pPr>
            <a:fld id="{81D60167-4931-47E6-BA6A-407CBD079E47}" type="slidenum">
              <a:rPr spc="195" dirty="0"/>
              <a:t>‹#›</a:t>
            </a:fld>
            <a:endParaRPr spc="19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325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3870"/>
              </a:lnSpc>
            </a:pPr>
            <a:fld id="{81D60167-4931-47E6-BA6A-407CBD079E47}" type="slidenum">
              <a:rPr spc="195" dirty="0"/>
              <a:t>‹#›</a:t>
            </a:fld>
            <a:endParaRPr spc="19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325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3870"/>
              </a:lnSpc>
            </a:pPr>
            <a:fld id="{81D60167-4931-47E6-BA6A-407CBD079E47}" type="slidenum">
              <a:rPr spc="195" dirty="0"/>
              <a:t>‹#›</a:t>
            </a:fld>
            <a:endParaRPr spc="19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325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3870"/>
              </a:lnSpc>
            </a:pPr>
            <a:fld id="{81D60167-4931-47E6-BA6A-407CBD079E47}" type="slidenum">
              <a:rPr spc="195" dirty="0"/>
              <a:t>‹#›</a:t>
            </a:fld>
            <a:endParaRPr spc="19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14126" y="0"/>
            <a:ext cx="4197735" cy="184815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63840" y="296003"/>
            <a:ext cx="5940259" cy="71173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03408" y="1383891"/>
            <a:ext cx="5897880" cy="3898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861822" y="4865894"/>
            <a:ext cx="10380454" cy="48545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9042084" y="10522802"/>
            <a:ext cx="545465" cy="533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5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3870"/>
              </a:lnSpc>
            </a:pPr>
            <a:fld id="{81D60167-4931-47E6-BA6A-407CBD079E47}" type="slidenum">
              <a:rPr spc="195" dirty="0"/>
              <a:t>‹#›</a:t>
            </a:fld>
            <a:endParaRPr spc="19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sos.sa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466D4EC-5ADD-E8A0-1C3A-9A2D4B6777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915885" y="2324958"/>
            <a:ext cx="10290810" cy="22123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R="10160" algn="ctr">
              <a:lnSpc>
                <a:spcPct val="100000"/>
              </a:lnSpc>
              <a:spcBef>
                <a:spcPts val="130"/>
              </a:spcBef>
            </a:pPr>
            <a:r>
              <a:rPr sz="4750" b="1" spc="130" dirty="0">
                <a:latin typeface="Futura PT Bold"/>
                <a:cs typeface="Futura PT Bold"/>
              </a:rPr>
              <a:t>SAUDI </a:t>
            </a:r>
            <a:r>
              <a:rPr sz="4750" b="1" spc="135" dirty="0">
                <a:latin typeface="Futura PT Bold"/>
                <a:cs typeface="Futura PT Bold"/>
              </a:rPr>
              <a:t>ORTHODONTIC</a:t>
            </a:r>
            <a:r>
              <a:rPr sz="4750" b="1" spc="335" dirty="0">
                <a:latin typeface="Futura PT Bold"/>
                <a:cs typeface="Futura PT Bold"/>
              </a:rPr>
              <a:t> </a:t>
            </a:r>
            <a:r>
              <a:rPr sz="4750" b="1" spc="170" dirty="0">
                <a:latin typeface="Futura PT Bold"/>
                <a:cs typeface="Futura PT Bold"/>
              </a:rPr>
              <a:t>SOCIETY</a:t>
            </a:r>
            <a:endParaRPr sz="4750">
              <a:latin typeface="Futura PT Bold"/>
              <a:cs typeface="Futura PT Bold"/>
            </a:endParaRPr>
          </a:p>
          <a:p>
            <a:pPr marL="12700" marR="5080" algn="ctr">
              <a:lnSpc>
                <a:spcPts val="5740"/>
              </a:lnSpc>
              <a:spcBef>
                <a:spcPts val="195"/>
              </a:spcBef>
            </a:pPr>
            <a:r>
              <a:rPr sz="4750" b="1" spc="114" dirty="0">
                <a:latin typeface="Futura PT Bold"/>
                <a:cs typeface="Futura PT Bold"/>
              </a:rPr>
              <a:t>EXCELLENCE </a:t>
            </a:r>
            <a:r>
              <a:rPr sz="4750" b="1" spc="85" dirty="0">
                <a:latin typeface="Futura PT Bold"/>
                <a:cs typeface="Futura PT Bold"/>
              </a:rPr>
              <a:t>IN </a:t>
            </a:r>
            <a:r>
              <a:rPr sz="4750" b="1" spc="135" dirty="0">
                <a:latin typeface="Futura PT Bold"/>
                <a:cs typeface="Futura PT Bold"/>
              </a:rPr>
              <a:t>CLINICAL </a:t>
            </a:r>
            <a:r>
              <a:rPr sz="4750" b="1" spc="155" dirty="0">
                <a:latin typeface="Futura PT Bold"/>
                <a:cs typeface="Futura PT Bold"/>
              </a:rPr>
              <a:t>PRACTICE  </a:t>
            </a:r>
            <a:r>
              <a:rPr sz="4750" b="1" spc="90" dirty="0">
                <a:latin typeface="Futura PT Bold"/>
                <a:cs typeface="Futura PT Bold"/>
              </a:rPr>
              <a:t>CASE</a:t>
            </a:r>
            <a:r>
              <a:rPr sz="4750" b="1" spc="240" dirty="0">
                <a:latin typeface="Futura PT Bold"/>
                <a:cs typeface="Futura PT Bold"/>
              </a:rPr>
              <a:t> </a:t>
            </a:r>
            <a:r>
              <a:rPr sz="4750" b="1" spc="155" dirty="0">
                <a:latin typeface="Futura PT Bold"/>
                <a:cs typeface="Futura PT Bold"/>
              </a:rPr>
              <a:t>PRIZE</a:t>
            </a:r>
            <a:endParaRPr sz="4750">
              <a:latin typeface="Futura PT Bold"/>
              <a:cs typeface="Futura PT Bold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3870"/>
              </a:lnSpc>
            </a:pPr>
            <a:fld id="{81D60167-4931-47E6-BA6A-407CBD079E47}" type="slidenum">
              <a:rPr spc="195" dirty="0"/>
              <a:t>1</a:t>
            </a:fld>
            <a:endParaRPr spc="195" dirty="0"/>
          </a:p>
        </p:txBody>
      </p:sp>
      <p:sp>
        <p:nvSpPr>
          <p:cNvPr id="3" name="object 3"/>
          <p:cNvSpPr txBox="1"/>
          <p:nvPr/>
        </p:nvSpPr>
        <p:spPr>
          <a:xfrm>
            <a:off x="4861822" y="4865894"/>
            <a:ext cx="10373995" cy="4854575"/>
          </a:xfrm>
          <a:prstGeom prst="rect">
            <a:avLst/>
          </a:prstGeom>
        </p:spPr>
        <p:txBody>
          <a:bodyPr vert="horz" wrap="square" lIns="0" tIns="323215" rIns="0" bIns="0" rtlCol="0">
            <a:spAutoFit/>
          </a:bodyPr>
          <a:lstStyle/>
          <a:p>
            <a:pPr marL="607060">
              <a:lnSpc>
                <a:spcPct val="100000"/>
              </a:lnSpc>
              <a:spcBef>
                <a:spcPts val="2545"/>
              </a:spcBef>
            </a:pPr>
            <a:r>
              <a:rPr sz="4100" spc="330" dirty="0">
                <a:latin typeface="Calibri"/>
                <a:cs typeface="Calibri"/>
              </a:rPr>
              <a:t>CASE </a:t>
            </a:r>
            <a:r>
              <a:rPr sz="4100" spc="290" dirty="0">
                <a:latin typeface="Calibri"/>
                <a:cs typeface="Calibri"/>
              </a:rPr>
              <a:t>PRESENTATION</a:t>
            </a:r>
            <a:r>
              <a:rPr sz="4100" spc="130" dirty="0">
                <a:latin typeface="Calibri"/>
                <a:cs typeface="Calibri"/>
              </a:rPr>
              <a:t> </a:t>
            </a:r>
            <a:r>
              <a:rPr sz="4100" spc="380" dirty="0">
                <a:latin typeface="Calibri"/>
                <a:cs typeface="Calibri"/>
              </a:rPr>
              <a:t>INTRODUCTION</a:t>
            </a:r>
            <a:endParaRPr sz="41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969"/>
              </a:spcBef>
            </a:pPr>
            <a:r>
              <a:rPr sz="1650" spc="-5" dirty="0">
                <a:latin typeface="Arial"/>
                <a:cs typeface="Arial"/>
              </a:rPr>
              <a:t>This document is designed to assist candidates to submit their cases the SOS Case</a:t>
            </a:r>
            <a:r>
              <a:rPr sz="1650" spc="70" dirty="0">
                <a:latin typeface="Arial"/>
                <a:cs typeface="Arial"/>
              </a:rPr>
              <a:t> </a:t>
            </a:r>
            <a:r>
              <a:rPr sz="1650" spc="-5" dirty="0">
                <a:latin typeface="Arial"/>
                <a:cs typeface="Arial"/>
              </a:rPr>
              <a:t>Prize.</a:t>
            </a:r>
            <a:endParaRPr sz="16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0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</a:pPr>
            <a:r>
              <a:rPr sz="1650" spc="-10" dirty="0">
                <a:latin typeface="Arial"/>
                <a:cs typeface="Arial"/>
              </a:rPr>
              <a:t>Radiographic examination </a:t>
            </a:r>
            <a:r>
              <a:rPr sz="1650" spc="-5" dirty="0">
                <a:latin typeface="Arial"/>
                <a:cs typeface="Arial"/>
              </a:rPr>
              <a:t>during treatment may not be relevant for all cases. Delete </a:t>
            </a:r>
            <a:r>
              <a:rPr sz="1650" spc="-10" dirty="0">
                <a:latin typeface="Arial"/>
                <a:cs typeface="Arial"/>
              </a:rPr>
              <a:t>unnecessary </a:t>
            </a:r>
            <a:r>
              <a:rPr sz="1650" spc="-5" dirty="0">
                <a:latin typeface="Arial"/>
                <a:cs typeface="Arial"/>
              </a:rPr>
              <a:t>pages </a:t>
            </a:r>
            <a:r>
              <a:rPr sz="1650" spc="-10" dirty="0">
                <a:latin typeface="Arial"/>
                <a:cs typeface="Arial"/>
              </a:rPr>
              <a:t>where  </a:t>
            </a:r>
            <a:r>
              <a:rPr sz="1650" spc="-5" dirty="0">
                <a:latin typeface="Arial"/>
                <a:cs typeface="Arial"/>
              </a:rPr>
              <a:t>appropriate. Some cases may require the </a:t>
            </a:r>
            <a:r>
              <a:rPr sz="1650" spc="-10" dirty="0">
                <a:latin typeface="Arial"/>
                <a:cs typeface="Arial"/>
              </a:rPr>
              <a:t>presentation </a:t>
            </a:r>
            <a:r>
              <a:rPr sz="1650" spc="-5" dirty="0">
                <a:latin typeface="Arial"/>
                <a:cs typeface="Arial"/>
              </a:rPr>
              <a:t>of additional information. Where necessary </a:t>
            </a:r>
            <a:r>
              <a:rPr sz="1650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and relevant</a:t>
            </a:r>
            <a:r>
              <a:rPr sz="1650" spc="-5" dirty="0">
                <a:latin typeface="Arial"/>
                <a:cs typeface="Arial"/>
              </a:rPr>
              <a:t>,  add</a:t>
            </a:r>
            <a:r>
              <a:rPr sz="1650" spc="-10" dirty="0">
                <a:latin typeface="Arial"/>
                <a:cs typeface="Arial"/>
              </a:rPr>
              <a:t> pages.</a:t>
            </a:r>
            <a:endParaRPr sz="1650">
              <a:latin typeface="Arial"/>
              <a:cs typeface="Arial"/>
            </a:endParaRPr>
          </a:p>
          <a:p>
            <a:pPr marL="12700" algn="just">
              <a:lnSpc>
                <a:spcPts val="1975"/>
              </a:lnSpc>
            </a:pPr>
            <a:r>
              <a:rPr sz="1650" spc="-5" dirty="0">
                <a:latin typeface="Arial"/>
                <a:cs typeface="Arial"/>
              </a:rPr>
              <a:t>Please use Arial (normal), font size </a:t>
            </a:r>
            <a:r>
              <a:rPr sz="1650" spc="-65" dirty="0">
                <a:latin typeface="Arial"/>
                <a:cs typeface="Arial"/>
              </a:rPr>
              <a:t>11 </a:t>
            </a:r>
            <a:r>
              <a:rPr sz="1650" spc="-5" dirty="0">
                <a:latin typeface="Arial"/>
                <a:cs typeface="Arial"/>
              </a:rPr>
              <a:t>or </a:t>
            </a:r>
            <a:r>
              <a:rPr sz="1650" spc="-20" dirty="0">
                <a:latin typeface="Arial"/>
                <a:cs typeface="Arial"/>
              </a:rPr>
              <a:t>greater, </a:t>
            </a:r>
            <a:r>
              <a:rPr sz="1650" spc="-5" dirty="0">
                <a:latin typeface="Arial"/>
                <a:cs typeface="Arial"/>
              </a:rPr>
              <a:t>in all text boxes. Where the space provided is</a:t>
            </a:r>
            <a:r>
              <a:rPr sz="1650" spc="150" dirty="0">
                <a:latin typeface="Arial"/>
                <a:cs typeface="Arial"/>
              </a:rPr>
              <a:t> </a:t>
            </a:r>
            <a:r>
              <a:rPr sz="1650" spc="-10" dirty="0">
                <a:latin typeface="Arial"/>
                <a:cs typeface="Arial"/>
              </a:rPr>
              <a:t>insufficient,</a:t>
            </a:r>
            <a:endParaRPr sz="165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</a:pPr>
            <a:r>
              <a:rPr sz="1650" spc="-5" dirty="0">
                <a:latin typeface="Arial"/>
                <a:cs typeface="Arial"/>
              </a:rPr>
              <a:t>small alterations in page format are</a:t>
            </a:r>
            <a:r>
              <a:rPr sz="1650" spc="5" dirty="0">
                <a:latin typeface="Arial"/>
                <a:cs typeface="Arial"/>
              </a:rPr>
              <a:t> </a:t>
            </a:r>
            <a:r>
              <a:rPr sz="1650" spc="-10" dirty="0">
                <a:latin typeface="Arial"/>
                <a:cs typeface="Arial"/>
              </a:rPr>
              <a:t>permissible.</a:t>
            </a:r>
            <a:endParaRPr sz="16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700">
              <a:latin typeface="Arial"/>
              <a:cs typeface="Arial"/>
            </a:endParaRPr>
          </a:p>
          <a:p>
            <a:pPr marL="12700" marR="29209">
              <a:lnSpc>
                <a:spcPct val="100000"/>
              </a:lnSpc>
            </a:pPr>
            <a:r>
              <a:rPr sz="1650" spc="-5" dirty="0">
                <a:latin typeface="Arial"/>
                <a:cs typeface="Arial"/>
              </a:rPr>
              <a:t>Digital images can be included in the pages reserved for Photographs and </a:t>
            </a:r>
            <a:r>
              <a:rPr sz="1650" spc="-10" dirty="0">
                <a:latin typeface="Arial"/>
                <a:cs typeface="Arial"/>
              </a:rPr>
              <a:t>Radiographs. </a:t>
            </a:r>
            <a:r>
              <a:rPr sz="1650" spc="-5" dirty="0">
                <a:latin typeface="Arial"/>
                <a:cs typeface="Arial"/>
              </a:rPr>
              <a:t>Please note that minor  rotation or trimming of digital images is acceptable. Manipulation of digital images to modify the </a:t>
            </a:r>
            <a:r>
              <a:rPr sz="1650" spc="-10" dirty="0">
                <a:latin typeface="Arial"/>
                <a:cs typeface="Arial"/>
              </a:rPr>
              <a:t>information  </a:t>
            </a:r>
            <a:r>
              <a:rPr sz="1650" spc="-5" dirty="0">
                <a:latin typeface="Arial"/>
                <a:cs typeface="Arial"/>
              </a:rPr>
              <a:t>initially recorded is </a:t>
            </a:r>
            <a:r>
              <a:rPr sz="1650" spc="-10" dirty="0">
                <a:latin typeface="Arial"/>
                <a:cs typeface="Arial"/>
              </a:rPr>
              <a:t>not.</a:t>
            </a:r>
            <a:endParaRPr sz="16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700">
              <a:latin typeface="Arial"/>
              <a:cs typeface="Arial"/>
            </a:endParaRPr>
          </a:p>
          <a:p>
            <a:pPr marL="12700">
              <a:lnSpc>
                <a:spcPts val="1980"/>
              </a:lnSpc>
            </a:pPr>
            <a:r>
              <a:rPr sz="1650" spc="-5" dirty="0">
                <a:latin typeface="Arial"/>
                <a:cs typeface="Arial"/>
              </a:rPr>
              <a:t>For further information, please</a:t>
            </a:r>
            <a:r>
              <a:rPr sz="1650" dirty="0">
                <a:latin typeface="Arial"/>
                <a:cs typeface="Arial"/>
              </a:rPr>
              <a:t> </a:t>
            </a:r>
            <a:r>
              <a:rPr sz="1650" spc="-5" dirty="0">
                <a:latin typeface="Arial"/>
                <a:cs typeface="Arial"/>
              </a:rPr>
              <a:t>contact.</a:t>
            </a:r>
            <a:endParaRPr sz="1650">
              <a:latin typeface="Arial"/>
              <a:cs typeface="Arial"/>
            </a:endParaRPr>
          </a:p>
          <a:p>
            <a:pPr marL="12700" marR="7722870">
              <a:lnSpc>
                <a:spcPct val="100000"/>
              </a:lnSpc>
            </a:pPr>
            <a:r>
              <a:rPr sz="1650" b="1" spc="-5" dirty="0">
                <a:latin typeface="Arial"/>
                <a:cs typeface="Arial"/>
              </a:rPr>
              <a:t>Saudi Orthodontic Society  Email:</a:t>
            </a:r>
            <a:r>
              <a:rPr sz="1650" b="1" spc="-10" dirty="0">
                <a:latin typeface="Arial"/>
                <a:cs typeface="Arial"/>
              </a:rPr>
              <a:t> </a:t>
            </a:r>
            <a:r>
              <a:rPr sz="1650" spc="-10" dirty="0">
                <a:latin typeface="Arial"/>
                <a:cs typeface="Arial"/>
                <a:hlinkClick r:id="rId3"/>
              </a:rPr>
              <a:t>info@sos.sa</a:t>
            </a:r>
            <a:endParaRPr sz="16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35C46F1-8DB9-FF17-3937-0185E535E2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6" y="0"/>
            <a:ext cx="20105512" cy="11309350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372324" y="1601981"/>
            <a:ext cx="6257290" cy="3898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400" spc="95" dirty="0">
                <a:latin typeface="Calibri"/>
                <a:cs typeface="Calibri"/>
              </a:rPr>
              <a:t>PRE-TREATMENT </a:t>
            </a:r>
            <a:r>
              <a:rPr sz="2400" spc="150" dirty="0">
                <a:latin typeface="Calibri"/>
                <a:cs typeface="Calibri"/>
              </a:rPr>
              <a:t>CEPHALOMETRIC</a:t>
            </a:r>
            <a:r>
              <a:rPr sz="2400" spc="145" dirty="0">
                <a:latin typeface="Calibri"/>
                <a:cs typeface="Calibri"/>
              </a:rPr>
              <a:t> </a:t>
            </a:r>
            <a:r>
              <a:rPr sz="2400" spc="215" dirty="0">
                <a:latin typeface="Calibri"/>
                <a:cs typeface="Calibri"/>
              </a:rPr>
              <a:t>ANALYSIS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3870"/>
              </a:lnSpc>
            </a:pPr>
            <a:fld id="{81D60167-4931-47E6-BA6A-407CBD079E47}" type="slidenum">
              <a:rPr spc="195" dirty="0"/>
              <a:t>10</a:t>
            </a:fld>
            <a:endParaRPr spc="195" dirty="0"/>
          </a:p>
        </p:txBody>
      </p:sp>
      <p:sp>
        <p:nvSpPr>
          <p:cNvPr id="3" name="object 3"/>
          <p:cNvSpPr txBox="1"/>
          <p:nvPr/>
        </p:nvSpPr>
        <p:spPr>
          <a:xfrm>
            <a:off x="372063" y="6699250"/>
            <a:ext cx="7705725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spc="130" dirty="0">
                <a:latin typeface="Calibri"/>
                <a:cs typeface="Calibri"/>
              </a:rPr>
              <a:t>INTERPRETATION </a:t>
            </a:r>
            <a:r>
              <a:rPr sz="1950" spc="185" dirty="0">
                <a:latin typeface="Calibri"/>
                <a:cs typeface="Calibri"/>
              </a:rPr>
              <a:t>OF </a:t>
            </a:r>
            <a:r>
              <a:rPr sz="1950" spc="95" dirty="0">
                <a:latin typeface="Calibri"/>
                <a:cs typeface="Calibri"/>
              </a:rPr>
              <a:t>PRE-TREATMENT </a:t>
            </a:r>
            <a:r>
              <a:rPr sz="1950" spc="140" dirty="0">
                <a:latin typeface="Calibri"/>
                <a:cs typeface="Calibri"/>
              </a:rPr>
              <a:t>CEPHALOMETRIC</a:t>
            </a:r>
            <a:r>
              <a:rPr sz="1950" spc="90" dirty="0">
                <a:latin typeface="Calibri"/>
                <a:cs typeface="Calibri"/>
              </a:rPr>
              <a:t> </a:t>
            </a:r>
            <a:r>
              <a:rPr sz="1950" spc="165" dirty="0">
                <a:latin typeface="Calibri"/>
                <a:cs typeface="Calibri"/>
              </a:rPr>
              <a:t>ANALYSIS:</a:t>
            </a:r>
            <a:endParaRPr sz="195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9106808"/>
              </p:ext>
            </p:extLst>
          </p:nvPr>
        </p:nvGraphicFramePr>
        <p:xfrm>
          <a:off x="984250" y="2079085"/>
          <a:ext cx="6781788" cy="434184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232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92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92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386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Variable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254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solidFill>
                      <a:srgbClr val="3965A3"/>
                    </a:solidFill>
                  </a:tcPr>
                </a:tc>
                <a:tc>
                  <a:txBody>
                    <a:bodyPr/>
                    <a:lstStyle/>
                    <a:p>
                      <a:pPr marL="154940" algn="ctr">
                        <a:lnSpc>
                          <a:spcPct val="100000"/>
                        </a:lnSpc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Pre-treatment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254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solidFill>
                      <a:srgbClr val="3965A3"/>
                    </a:solidFill>
                  </a:tcPr>
                </a:tc>
                <a:tc>
                  <a:txBody>
                    <a:bodyPr/>
                    <a:lstStyle/>
                    <a:p>
                      <a:pPr marL="164465" algn="ctr">
                        <a:lnSpc>
                          <a:spcPct val="100000"/>
                        </a:lnSpc>
                      </a:pPr>
                      <a:r>
                        <a:rPr sz="11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Normal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Value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254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solidFill>
                      <a:srgbClr val="3965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3863"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100" b="1" spc="1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SNA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7239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386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100" b="1" spc="1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SNB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7239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38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100" b="1" spc="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ANB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7239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386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100" b="1" spc="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Wits</a:t>
                      </a:r>
                      <a:r>
                        <a:rPr sz="1100" b="1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appraisal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7239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38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100" b="1" spc="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Upper incisor to</a:t>
                      </a:r>
                      <a:r>
                        <a:rPr sz="1100" b="1" spc="-1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SN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7239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3866"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100" b="1" spc="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Upper incisor to</a:t>
                      </a:r>
                      <a:r>
                        <a:rPr sz="1100" b="1" spc="-1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NA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7239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386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100" b="1" spc="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Lower incisor to mandibular</a:t>
                      </a:r>
                      <a:r>
                        <a:rPr sz="1100" b="1" spc="-2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plane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7239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38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100" b="1" spc="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Inter incisal</a:t>
                      </a:r>
                      <a:r>
                        <a:rPr sz="1100" b="1" spc="-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angle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7239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3866"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100" b="1" spc="1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FMA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7239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38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100" b="1" spc="1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SN-MP</a:t>
                      </a:r>
                      <a:r>
                        <a:rPr sz="1100" b="1" spc="-1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angle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7239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386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100" b="1" spc="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Upper </a:t>
                      </a:r>
                      <a:r>
                        <a:rPr sz="1100" b="1" spc="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anterior </a:t>
                      </a:r>
                      <a:r>
                        <a:rPr sz="1100" b="1" spc="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face</a:t>
                      </a:r>
                      <a:r>
                        <a:rPr sz="1100" b="1" spc="-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height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7239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386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100" b="1" spc="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Lower </a:t>
                      </a:r>
                      <a:r>
                        <a:rPr sz="1100" b="1" spc="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anterior </a:t>
                      </a:r>
                      <a:r>
                        <a:rPr sz="1100" b="1" spc="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face</a:t>
                      </a:r>
                      <a:r>
                        <a:rPr sz="1100" b="1" spc="-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height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7239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38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100" b="1" spc="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Anterior </a:t>
                      </a:r>
                      <a:r>
                        <a:rPr sz="1100" b="1" spc="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face height</a:t>
                      </a:r>
                      <a:r>
                        <a:rPr sz="1100" b="1" spc="-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ratio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7239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386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100" b="1" spc="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Lower incisor to</a:t>
                      </a:r>
                      <a:r>
                        <a:rPr sz="1100" b="1" spc="-4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Apo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7239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38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100" b="1" spc="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Lower lip to </a:t>
                      </a:r>
                      <a:r>
                        <a:rPr sz="1100" b="1" spc="1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100" b="1" spc="-2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plane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7239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52F8EBE-5A1D-26D4-F4F5-1DA68C697C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6" y="0"/>
            <a:ext cx="20105512" cy="11309350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365506" y="1593850"/>
            <a:ext cx="2917825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spc="195" dirty="0">
                <a:latin typeface="Calibri"/>
                <a:cs typeface="Calibri"/>
              </a:rPr>
              <a:t>DIAGNOSTIC</a:t>
            </a:r>
            <a:r>
              <a:rPr sz="1950" spc="65" dirty="0">
                <a:latin typeface="Calibri"/>
                <a:cs typeface="Calibri"/>
              </a:rPr>
              <a:t> </a:t>
            </a:r>
            <a:r>
              <a:rPr sz="1950" spc="130" dirty="0">
                <a:latin typeface="Calibri"/>
                <a:cs typeface="Calibri"/>
              </a:rPr>
              <a:t>SUMMARY:</a:t>
            </a:r>
            <a:endParaRPr sz="195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3870"/>
              </a:lnSpc>
            </a:pPr>
            <a:fld id="{81D60167-4931-47E6-BA6A-407CBD079E47}" type="slidenum">
              <a:rPr spc="195" dirty="0"/>
              <a:t>11</a:t>
            </a:fld>
            <a:endParaRPr spc="195" dirty="0"/>
          </a:p>
        </p:txBody>
      </p:sp>
      <p:sp>
        <p:nvSpPr>
          <p:cNvPr id="3" name="object 3"/>
          <p:cNvSpPr txBox="1"/>
          <p:nvPr/>
        </p:nvSpPr>
        <p:spPr>
          <a:xfrm>
            <a:off x="365506" y="6898899"/>
            <a:ext cx="2156460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spc="85" dirty="0">
                <a:latin typeface="Calibri"/>
                <a:cs typeface="Calibri"/>
              </a:rPr>
              <a:t>TREATMENT</a:t>
            </a:r>
            <a:r>
              <a:rPr sz="1950" spc="55" dirty="0">
                <a:latin typeface="Calibri"/>
                <a:cs typeface="Calibri"/>
              </a:rPr>
              <a:t> </a:t>
            </a:r>
            <a:r>
              <a:rPr sz="1950" spc="155" dirty="0">
                <a:latin typeface="Calibri"/>
                <a:cs typeface="Calibri"/>
              </a:rPr>
              <a:t>PLAN:</a:t>
            </a:r>
            <a:endParaRPr sz="19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5506" y="5056839"/>
            <a:ext cx="4613910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spc="160" dirty="0">
                <a:latin typeface="Calibri"/>
                <a:cs typeface="Calibri"/>
              </a:rPr>
              <a:t>AIMS </a:t>
            </a:r>
            <a:r>
              <a:rPr sz="1950" spc="235" dirty="0">
                <a:latin typeface="Calibri"/>
                <a:cs typeface="Calibri"/>
              </a:rPr>
              <a:t>AND </a:t>
            </a:r>
            <a:r>
              <a:rPr sz="1950" spc="155" dirty="0">
                <a:latin typeface="Calibri"/>
                <a:cs typeface="Calibri"/>
              </a:rPr>
              <a:t>OBJECTIVES </a:t>
            </a:r>
            <a:r>
              <a:rPr sz="1950" spc="185" dirty="0">
                <a:latin typeface="Calibri"/>
                <a:cs typeface="Calibri"/>
              </a:rPr>
              <a:t>OF</a:t>
            </a:r>
            <a:r>
              <a:rPr sz="1950" spc="-120" dirty="0">
                <a:latin typeface="Calibri"/>
                <a:cs typeface="Calibri"/>
              </a:rPr>
              <a:t> </a:t>
            </a:r>
            <a:r>
              <a:rPr sz="1950" spc="75" dirty="0">
                <a:latin typeface="Calibri"/>
                <a:cs typeface="Calibri"/>
              </a:rPr>
              <a:t>TREATMENT:</a:t>
            </a:r>
            <a:endParaRPr sz="19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65506" y="3214780"/>
            <a:ext cx="1725295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spc="130" dirty="0">
                <a:latin typeface="Calibri"/>
                <a:cs typeface="Calibri"/>
              </a:rPr>
              <a:t>PROBLEM</a:t>
            </a:r>
            <a:r>
              <a:rPr sz="1950" spc="60" dirty="0">
                <a:latin typeface="Calibri"/>
                <a:cs typeface="Calibri"/>
              </a:rPr>
              <a:t> LIST:</a:t>
            </a:r>
            <a:endParaRPr sz="195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65506" y="8740960"/>
            <a:ext cx="1439545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spc="140" dirty="0">
                <a:latin typeface="Calibri"/>
                <a:cs typeface="Calibri"/>
              </a:rPr>
              <a:t>RETENTION:</a:t>
            </a:r>
            <a:endParaRPr sz="19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4661E8B-3125-1891-F159-9D240C91E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6" y="0"/>
            <a:ext cx="20105512" cy="11309350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401893" y="1503627"/>
            <a:ext cx="19185656" cy="1712648"/>
          </a:xfrm>
          <a:prstGeom prst="rect">
            <a:avLst/>
          </a:prstGeom>
        </p:spPr>
        <p:txBody>
          <a:bodyPr vert="horz" wrap="square" lIns="0" tIns="75565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595"/>
              </a:spcBef>
            </a:pPr>
            <a:r>
              <a:rPr sz="2400" spc="195" dirty="0">
                <a:latin typeface="Calibri"/>
                <a:cs typeface="Calibri"/>
              </a:rPr>
              <a:t>SECTION </a:t>
            </a:r>
            <a:r>
              <a:rPr sz="2400" spc="90" dirty="0">
                <a:latin typeface="Calibri"/>
                <a:cs typeface="Calibri"/>
              </a:rPr>
              <a:t>2.</a:t>
            </a:r>
            <a:r>
              <a:rPr sz="2400" spc="40" dirty="0">
                <a:latin typeface="Calibri"/>
                <a:cs typeface="Calibri"/>
              </a:rPr>
              <a:t> </a:t>
            </a:r>
            <a:r>
              <a:rPr sz="2400" spc="90" dirty="0">
                <a:latin typeface="Calibri"/>
                <a:cs typeface="Calibri"/>
              </a:rPr>
              <a:t>TREATMENT</a:t>
            </a:r>
            <a:endParaRPr sz="2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sz="1100" spc="-5" dirty="0">
                <a:latin typeface="Arial"/>
                <a:cs typeface="Arial"/>
              </a:rPr>
              <a:t>Date </a:t>
            </a:r>
            <a:r>
              <a:rPr sz="1100" dirty="0">
                <a:latin typeface="Arial"/>
                <a:cs typeface="Arial"/>
              </a:rPr>
              <a:t>of treatment start:</a:t>
            </a: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sz="1100" dirty="0">
                <a:latin typeface="Arial"/>
                <a:cs typeface="Arial"/>
              </a:rPr>
              <a:t>Patient’s age at start of</a:t>
            </a:r>
            <a:r>
              <a:rPr sz="1100" spc="-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treatment:</a:t>
            </a:r>
          </a:p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sz="1100" spc="-5" dirty="0">
                <a:latin typeface="Arial"/>
                <a:cs typeface="Arial"/>
              </a:rPr>
              <a:t>Date </a:t>
            </a:r>
            <a:r>
              <a:rPr sz="1100" dirty="0">
                <a:latin typeface="Arial"/>
                <a:cs typeface="Arial"/>
              </a:rPr>
              <a:t>of completion:</a:t>
            </a:r>
          </a:p>
          <a:p>
            <a:pPr>
              <a:lnSpc>
                <a:spcPct val="100000"/>
              </a:lnSpc>
            </a:pPr>
            <a:endParaRPr sz="1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50" dirty="0">
              <a:latin typeface="Arial"/>
              <a:cs typeface="Arial"/>
            </a:endParaRPr>
          </a:p>
          <a:p>
            <a:pPr marL="13335">
              <a:lnSpc>
                <a:spcPct val="100000"/>
              </a:lnSpc>
            </a:pPr>
            <a:r>
              <a:rPr sz="1950" spc="200" dirty="0">
                <a:latin typeface="Calibri"/>
                <a:cs typeface="Calibri"/>
              </a:rPr>
              <a:t>KEY </a:t>
            </a:r>
            <a:r>
              <a:rPr sz="1950" spc="145" dirty="0">
                <a:latin typeface="Calibri"/>
                <a:cs typeface="Calibri"/>
              </a:rPr>
              <a:t>STAGES </a:t>
            </a:r>
            <a:r>
              <a:rPr sz="1950" spc="200" dirty="0">
                <a:latin typeface="Calibri"/>
                <a:cs typeface="Calibri"/>
              </a:rPr>
              <a:t>IN </a:t>
            </a:r>
            <a:r>
              <a:rPr sz="1950" spc="85" dirty="0">
                <a:latin typeface="Calibri"/>
                <a:cs typeface="Calibri"/>
              </a:rPr>
              <a:t>TREATMENT </a:t>
            </a:r>
            <a:r>
              <a:rPr sz="1950" spc="180" dirty="0">
                <a:latin typeface="Calibri"/>
                <a:cs typeface="Calibri"/>
              </a:rPr>
              <a:t>PROGRESS </a:t>
            </a:r>
            <a:r>
              <a:rPr sz="1950" spc="535" dirty="0">
                <a:latin typeface="Calibri"/>
                <a:cs typeface="Calibri"/>
              </a:rPr>
              <a:t>/</a:t>
            </a:r>
            <a:r>
              <a:rPr sz="1950" spc="-105" dirty="0">
                <a:latin typeface="Calibri"/>
                <a:cs typeface="Calibri"/>
              </a:rPr>
              <a:t> </a:t>
            </a:r>
            <a:r>
              <a:rPr sz="1950" spc="85" dirty="0">
                <a:latin typeface="Calibri"/>
                <a:cs typeface="Calibri"/>
              </a:rPr>
              <a:t>TREATMENT </a:t>
            </a:r>
            <a:r>
              <a:rPr sz="1950" spc="170" dirty="0">
                <a:latin typeface="Calibri"/>
                <a:cs typeface="Calibri"/>
              </a:rPr>
              <a:t>MECHANICS:</a:t>
            </a:r>
            <a:endParaRPr sz="195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3870"/>
              </a:lnSpc>
            </a:pPr>
            <a:fld id="{81D60167-4931-47E6-BA6A-407CBD079E47}" type="slidenum">
              <a:rPr spc="195" dirty="0"/>
              <a:t>12</a:t>
            </a:fld>
            <a:endParaRPr spc="195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BC896AED-5391-324A-AB51-C126360FB6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6" y="0"/>
            <a:ext cx="20105512" cy="11309350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372324" y="1454785"/>
            <a:ext cx="9849485" cy="3898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400" spc="140" dirty="0">
                <a:latin typeface="Calibri"/>
                <a:cs typeface="Calibri"/>
              </a:rPr>
              <a:t>MID-TREATMENT—PHOTOGRAPHS </a:t>
            </a:r>
            <a:r>
              <a:rPr sz="2400" spc="80" dirty="0">
                <a:latin typeface="Calibri"/>
                <a:cs typeface="Calibri"/>
              </a:rPr>
              <a:t>(IF </a:t>
            </a:r>
            <a:r>
              <a:rPr sz="2400" spc="195" dirty="0">
                <a:latin typeface="Calibri"/>
                <a:cs typeface="Calibri"/>
              </a:rPr>
              <a:t>NOT </a:t>
            </a:r>
            <a:r>
              <a:rPr sz="2400" spc="155" dirty="0">
                <a:latin typeface="Calibri"/>
                <a:cs typeface="Calibri"/>
              </a:rPr>
              <a:t>APPLICABLE, </a:t>
            </a:r>
            <a:r>
              <a:rPr sz="2400" spc="75" dirty="0">
                <a:latin typeface="Calibri"/>
                <a:cs typeface="Calibri"/>
              </a:rPr>
              <a:t>DELETE</a:t>
            </a:r>
            <a:r>
              <a:rPr sz="2400" spc="60" dirty="0">
                <a:latin typeface="Calibri"/>
                <a:cs typeface="Calibri"/>
              </a:rPr>
              <a:t> </a:t>
            </a:r>
            <a:r>
              <a:rPr sz="2400" spc="125" dirty="0">
                <a:latin typeface="Calibri"/>
                <a:cs typeface="Calibri"/>
              </a:rPr>
              <a:t>SLIDE)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3870"/>
              </a:lnSpc>
            </a:pPr>
            <a:fld id="{81D60167-4931-47E6-BA6A-407CBD079E47}" type="slidenum">
              <a:rPr spc="195" dirty="0"/>
              <a:t>13</a:t>
            </a:fld>
            <a:endParaRPr spc="195" dirty="0"/>
          </a:p>
        </p:txBody>
      </p:sp>
      <p:sp>
        <p:nvSpPr>
          <p:cNvPr id="3" name="object 3"/>
          <p:cNvSpPr txBox="1"/>
          <p:nvPr/>
        </p:nvSpPr>
        <p:spPr>
          <a:xfrm>
            <a:off x="7678803" y="6616149"/>
            <a:ext cx="443230" cy="5454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b="1" dirty="0">
                <a:latin typeface="Arial"/>
                <a:cs typeface="Arial"/>
              </a:rPr>
              <a:t>Date: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50"/>
              </a:spcBef>
            </a:pPr>
            <a:r>
              <a:rPr sz="1300" b="1" dirty="0">
                <a:latin typeface="Arial"/>
                <a:cs typeface="Arial"/>
              </a:rPr>
              <a:t>Age:</a:t>
            </a:r>
            <a:endParaRPr sz="13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62895" y="1994871"/>
            <a:ext cx="4756785" cy="3320415"/>
          </a:xfrm>
          <a:prstGeom prst="rect">
            <a:avLst/>
          </a:prstGeom>
          <a:ln w="3038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9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150" b="1" dirty="0">
                <a:latin typeface="Arial"/>
                <a:cs typeface="Arial"/>
              </a:rPr>
              <a:t>Extraoral</a:t>
            </a:r>
            <a:r>
              <a:rPr sz="2150" b="1" spc="-5" dirty="0">
                <a:latin typeface="Arial"/>
                <a:cs typeface="Arial"/>
              </a:rPr>
              <a:t> </a:t>
            </a:r>
            <a:r>
              <a:rPr sz="2150" b="1" dirty="0">
                <a:latin typeface="Arial"/>
                <a:cs typeface="Arial"/>
              </a:rPr>
              <a:t>profile</a:t>
            </a:r>
            <a:endParaRPr sz="21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62895" y="5518135"/>
            <a:ext cx="4756785" cy="2762885"/>
          </a:xfrm>
          <a:prstGeom prst="rect">
            <a:avLst/>
          </a:prstGeom>
          <a:ln w="3038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4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150" b="1" spc="-5" dirty="0">
                <a:latin typeface="Arial"/>
                <a:cs typeface="Arial"/>
              </a:rPr>
              <a:t>Upper </a:t>
            </a:r>
            <a:r>
              <a:rPr sz="2150" b="1" dirty="0">
                <a:latin typeface="Arial"/>
                <a:cs typeface="Arial"/>
              </a:rPr>
              <a:t>occlusal</a:t>
            </a:r>
            <a:endParaRPr sz="21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562895" y="8512023"/>
            <a:ext cx="4756785" cy="2404745"/>
          </a:xfrm>
          <a:prstGeom prst="rect">
            <a:avLst/>
          </a:prstGeom>
          <a:ln w="3038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150" b="1" spc="-5" dirty="0">
                <a:latin typeface="Arial"/>
                <a:cs typeface="Arial"/>
              </a:rPr>
              <a:t>Right </a:t>
            </a:r>
            <a:r>
              <a:rPr sz="2150" b="1" dirty="0">
                <a:latin typeface="Arial"/>
                <a:cs typeface="Arial"/>
              </a:rPr>
              <a:t>buccal</a:t>
            </a:r>
            <a:endParaRPr sz="21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784940" y="8512023"/>
            <a:ext cx="4756785" cy="2404745"/>
          </a:xfrm>
          <a:prstGeom prst="rect">
            <a:avLst/>
          </a:prstGeom>
          <a:ln w="3038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20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</a:pPr>
            <a:r>
              <a:rPr sz="2150" b="1" dirty="0">
                <a:latin typeface="Arial"/>
                <a:cs typeface="Arial"/>
              </a:rPr>
              <a:t>Left</a:t>
            </a:r>
            <a:r>
              <a:rPr sz="2150" b="1" spc="-5" dirty="0">
                <a:latin typeface="Arial"/>
                <a:cs typeface="Arial"/>
              </a:rPr>
              <a:t> </a:t>
            </a:r>
            <a:r>
              <a:rPr sz="2150" b="1" dirty="0">
                <a:latin typeface="Arial"/>
                <a:cs typeface="Arial"/>
              </a:rPr>
              <a:t>buccal</a:t>
            </a:r>
            <a:endParaRPr sz="21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706697" y="8512023"/>
            <a:ext cx="4756785" cy="2404745"/>
          </a:xfrm>
          <a:prstGeom prst="rect">
            <a:avLst/>
          </a:prstGeom>
          <a:ln w="3038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200">
              <a:latin typeface="Times New Roman"/>
              <a:cs typeface="Times New Roman"/>
            </a:endParaRPr>
          </a:p>
          <a:p>
            <a:pPr marR="57150" algn="ctr">
              <a:lnSpc>
                <a:spcPct val="100000"/>
              </a:lnSpc>
            </a:pPr>
            <a:r>
              <a:rPr sz="2150" b="1" dirty="0">
                <a:latin typeface="Arial"/>
                <a:cs typeface="Arial"/>
              </a:rPr>
              <a:t>Frontal</a:t>
            </a:r>
            <a:endParaRPr sz="21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784940" y="5518135"/>
            <a:ext cx="4756785" cy="2762885"/>
          </a:xfrm>
          <a:prstGeom prst="rect">
            <a:avLst/>
          </a:prstGeom>
          <a:ln w="3038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45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</a:pPr>
            <a:r>
              <a:rPr sz="2150" b="1" dirty="0">
                <a:latin typeface="Arial"/>
                <a:cs typeface="Arial"/>
              </a:rPr>
              <a:t>Lower</a:t>
            </a:r>
            <a:r>
              <a:rPr sz="2150" b="1" spc="-5" dirty="0">
                <a:latin typeface="Arial"/>
                <a:cs typeface="Arial"/>
              </a:rPr>
              <a:t> </a:t>
            </a:r>
            <a:r>
              <a:rPr sz="2150" b="1" dirty="0">
                <a:latin typeface="Arial"/>
                <a:cs typeface="Arial"/>
              </a:rPr>
              <a:t>occlusal</a:t>
            </a:r>
            <a:endParaRPr sz="215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706697" y="1994871"/>
            <a:ext cx="4756785" cy="3320415"/>
          </a:xfrm>
          <a:prstGeom prst="rect">
            <a:avLst/>
          </a:prstGeom>
          <a:ln w="3038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9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150" b="1" dirty="0">
                <a:latin typeface="Arial"/>
                <a:cs typeface="Arial"/>
              </a:rPr>
              <a:t>Extraoral</a:t>
            </a:r>
            <a:r>
              <a:rPr sz="2150" b="1" spc="-5" dirty="0">
                <a:latin typeface="Arial"/>
                <a:cs typeface="Arial"/>
              </a:rPr>
              <a:t> </a:t>
            </a:r>
            <a:r>
              <a:rPr sz="2150" b="1" dirty="0">
                <a:latin typeface="Arial"/>
                <a:cs typeface="Arial"/>
              </a:rPr>
              <a:t>frontal</a:t>
            </a:r>
            <a:endParaRPr sz="215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784940" y="1994871"/>
            <a:ext cx="4756785" cy="3320415"/>
          </a:xfrm>
          <a:prstGeom prst="rect">
            <a:avLst/>
          </a:prstGeom>
          <a:ln w="3038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 marL="1899285" marR="1313815" indent="-577850">
              <a:lnSpc>
                <a:spcPct val="100000"/>
              </a:lnSpc>
              <a:spcBef>
                <a:spcPts val="2090"/>
              </a:spcBef>
            </a:pPr>
            <a:r>
              <a:rPr sz="2150" b="1" dirty="0">
                <a:latin typeface="Arial"/>
                <a:cs typeface="Arial"/>
              </a:rPr>
              <a:t>Extraoral</a:t>
            </a:r>
            <a:r>
              <a:rPr sz="2150" b="1" spc="-75" dirty="0">
                <a:latin typeface="Arial"/>
                <a:cs typeface="Arial"/>
              </a:rPr>
              <a:t> </a:t>
            </a:r>
            <a:r>
              <a:rPr sz="2150" b="1" dirty="0">
                <a:latin typeface="Arial"/>
                <a:cs typeface="Arial"/>
              </a:rPr>
              <a:t>frontal  </a:t>
            </a:r>
            <a:r>
              <a:rPr sz="2150" b="1" spc="-5" dirty="0">
                <a:latin typeface="Arial"/>
                <a:cs typeface="Arial"/>
              </a:rPr>
              <a:t>smiling</a:t>
            </a:r>
            <a:endParaRPr sz="21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57CEAB5-7902-F4E7-2755-8E1B301D80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6" y="0"/>
            <a:ext cx="20105512" cy="11309350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372324" y="1454785"/>
            <a:ext cx="8502015" cy="3898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400" spc="105" dirty="0">
                <a:latin typeface="Calibri"/>
                <a:cs typeface="Calibri"/>
              </a:rPr>
              <a:t>MID-TREATMENT—CASTS </a:t>
            </a:r>
            <a:r>
              <a:rPr sz="2400" spc="80" dirty="0">
                <a:latin typeface="Calibri"/>
                <a:cs typeface="Calibri"/>
              </a:rPr>
              <a:t>(IF </a:t>
            </a:r>
            <a:r>
              <a:rPr sz="2400" spc="195" dirty="0">
                <a:latin typeface="Calibri"/>
                <a:cs typeface="Calibri"/>
              </a:rPr>
              <a:t>NOT </a:t>
            </a:r>
            <a:r>
              <a:rPr sz="2400" spc="155" dirty="0">
                <a:latin typeface="Calibri"/>
                <a:cs typeface="Calibri"/>
              </a:rPr>
              <a:t>APPLICABLE, </a:t>
            </a:r>
            <a:r>
              <a:rPr sz="2400" spc="75" dirty="0">
                <a:latin typeface="Calibri"/>
                <a:cs typeface="Calibri"/>
              </a:rPr>
              <a:t>DELETE</a:t>
            </a:r>
            <a:r>
              <a:rPr sz="2400" spc="85" dirty="0">
                <a:latin typeface="Calibri"/>
                <a:cs typeface="Calibri"/>
              </a:rPr>
              <a:t> </a:t>
            </a:r>
            <a:r>
              <a:rPr sz="2400" spc="125" dirty="0">
                <a:latin typeface="Calibri"/>
                <a:cs typeface="Calibri"/>
              </a:rPr>
              <a:t>SLIDE)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3870"/>
              </a:lnSpc>
            </a:pPr>
            <a:fld id="{81D60167-4931-47E6-BA6A-407CBD079E47}" type="slidenum">
              <a:rPr spc="195" dirty="0"/>
              <a:t>14</a:t>
            </a:fld>
            <a:endParaRPr spc="195" dirty="0"/>
          </a:p>
        </p:txBody>
      </p:sp>
      <p:sp>
        <p:nvSpPr>
          <p:cNvPr id="3" name="object 3"/>
          <p:cNvSpPr txBox="1"/>
          <p:nvPr/>
        </p:nvSpPr>
        <p:spPr>
          <a:xfrm>
            <a:off x="7678803" y="4193067"/>
            <a:ext cx="443230" cy="5454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b="1" dirty="0">
                <a:latin typeface="Arial"/>
                <a:cs typeface="Arial"/>
              </a:rPr>
              <a:t>Date: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50"/>
              </a:spcBef>
            </a:pPr>
            <a:r>
              <a:rPr sz="1300" b="1" dirty="0">
                <a:latin typeface="Arial"/>
                <a:cs typeface="Arial"/>
              </a:rPr>
              <a:t>Age:</a:t>
            </a:r>
            <a:endParaRPr sz="13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62895" y="2632914"/>
            <a:ext cx="4756785" cy="3864610"/>
          </a:xfrm>
          <a:prstGeom prst="rect">
            <a:avLst/>
          </a:prstGeom>
          <a:ln w="3038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150" b="1" spc="-5" dirty="0">
                <a:latin typeface="Arial"/>
                <a:cs typeface="Arial"/>
              </a:rPr>
              <a:t>Upper </a:t>
            </a:r>
            <a:r>
              <a:rPr sz="2150" b="1" dirty="0">
                <a:latin typeface="Arial"/>
                <a:cs typeface="Arial"/>
              </a:rPr>
              <a:t>occlusal</a:t>
            </a:r>
            <a:endParaRPr sz="21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62895" y="6807991"/>
            <a:ext cx="4756785" cy="3365500"/>
          </a:xfrm>
          <a:prstGeom prst="rect">
            <a:avLst/>
          </a:prstGeom>
          <a:ln w="3038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150" b="1" spc="-5" dirty="0">
                <a:latin typeface="Arial"/>
                <a:cs typeface="Arial"/>
              </a:rPr>
              <a:t>Right </a:t>
            </a:r>
            <a:r>
              <a:rPr sz="2150" b="1" dirty="0">
                <a:latin typeface="Arial"/>
                <a:cs typeface="Arial"/>
              </a:rPr>
              <a:t>buccal</a:t>
            </a:r>
            <a:endParaRPr sz="21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784940" y="6807991"/>
            <a:ext cx="4756785" cy="3365500"/>
          </a:xfrm>
          <a:prstGeom prst="rect">
            <a:avLst/>
          </a:prstGeom>
          <a:ln w="3038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80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</a:pPr>
            <a:r>
              <a:rPr sz="2150" b="1" dirty="0">
                <a:latin typeface="Arial"/>
                <a:cs typeface="Arial"/>
              </a:rPr>
              <a:t>Left</a:t>
            </a:r>
            <a:r>
              <a:rPr sz="2150" b="1" spc="-5" dirty="0">
                <a:latin typeface="Arial"/>
                <a:cs typeface="Arial"/>
              </a:rPr>
              <a:t> </a:t>
            </a:r>
            <a:r>
              <a:rPr sz="2150" b="1" dirty="0">
                <a:latin typeface="Arial"/>
                <a:cs typeface="Arial"/>
              </a:rPr>
              <a:t>buccal</a:t>
            </a:r>
            <a:endParaRPr sz="21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706697" y="6807991"/>
            <a:ext cx="4756785" cy="3365500"/>
          </a:xfrm>
          <a:prstGeom prst="rect">
            <a:avLst/>
          </a:prstGeom>
          <a:ln w="3038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800">
              <a:latin typeface="Times New Roman"/>
              <a:cs typeface="Times New Roman"/>
            </a:endParaRPr>
          </a:p>
          <a:p>
            <a:pPr marR="57150" algn="ctr">
              <a:lnSpc>
                <a:spcPct val="100000"/>
              </a:lnSpc>
            </a:pPr>
            <a:r>
              <a:rPr sz="2150" b="1" dirty="0">
                <a:latin typeface="Arial"/>
                <a:cs typeface="Arial"/>
              </a:rPr>
              <a:t>Frontal</a:t>
            </a:r>
            <a:endParaRPr sz="21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784940" y="2632914"/>
            <a:ext cx="4756785" cy="3864610"/>
          </a:xfrm>
          <a:prstGeom prst="rect">
            <a:avLst/>
          </a:prstGeom>
          <a:ln w="3038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5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</a:pPr>
            <a:r>
              <a:rPr sz="2150" b="1" dirty="0">
                <a:latin typeface="Arial"/>
                <a:cs typeface="Arial"/>
              </a:rPr>
              <a:t>Lower</a:t>
            </a:r>
            <a:r>
              <a:rPr sz="2150" b="1" spc="-5" dirty="0">
                <a:latin typeface="Arial"/>
                <a:cs typeface="Arial"/>
              </a:rPr>
              <a:t> </a:t>
            </a:r>
            <a:r>
              <a:rPr sz="2150" b="1" dirty="0">
                <a:latin typeface="Arial"/>
                <a:cs typeface="Arial"/>
              </a:rPr>
              <a:t>occlusal</a:t>
            </a:r>
            <a:endParaRPr sz="21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95E82B6-4A0B-7303-2BBF-3040397AA2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6" y="0"/>
            <a:ext cx="20105512" cy="11309350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372324" y="1387475"/>
            <a:ext cx="10222865" cy="3898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400" spc="100" dirty="0">
                <a:latin typeface="Calibri"/>
                <a:cs typeface="Calibri"/>
              </a:rPr>
              <a:t>MID-TREATMENT </a:t>
            </a:r>
            <a:r>
              <a:rPr sz="2400" spc="204" dirty="0">
                <a:latin typeface="Calibri"/>
                <a:cs typeface="Calibri"/>
              </a:rPr>
              <a:t>PANORAMIC </a:t>
            </a:r>
            <a:r>
              <a:rPr sz="2400" spc="200" dirty="0">
                <a:latin typeface="Calibri"/>
                <a:cs typeface="Calibri"/>
              </a:rPr>
              <a:t>X-RAY </a:t>
            </a:r>
            <a:r>
              <a:rPr sz="2400" spc="80" dirty="0">
                <a:latin typeface="Calibri"/>
                <a:cs typeface="Calibri"/>
              </a:rPr>
              <a:t>(IF </a:t>
            </a:r>
            <a:r>
              <a:rPr sz="2400" spc="195" dirty="0">
                <a:latin typeface="Calibri"/>
                <a:cs typeface="Calibri"/>
              </a:rPr>
              <a:t>NOT </a:t>
            </a:r>
            <a:r>
              <a:rPr sz="2400" spc="155" dirty="0">
                <a:latin typeface="Calibri"/>
                <a:cs typeface="Calibri"/>
              </a:rPr>
              <a:t>APPLICABLE, </a:t>
            </a:r>
            <a:r>
              <a:rPr sz="2400" spc="75" dirty="0">
                <a:latin typeface="Calibri"/>
                <a:cs typeface="Calibri"/>
              </a:rPr>
              <a:t>DELETE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125" dirty="0">
                <a:latin typeface="Calibri"/>
                <a:cs typeface="Calibri"/>
              </a:rPr>
              <a:t>SLIDE)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2063" y="6461569"/>
            <a:ext cx="7293609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spc="100" dirty="0">
                <a:latin typeface="Calibri"/>
                <a:cs typeface="Calibri"/>
              </a:rPr>
              <a:t>MID-TREATMENT </a:t>
            </a:r>
            <a:r>
              <a:rPr sz="1950" spc="295" dirty="0">
                <a:latin typeface="Calibri"/>
                <a:cs typeface="Calibri"/>
              </a:rPr>
              <a:t>– </a:t>
            </a:r>
            <a:r>
              <a:rPr sz="1950" spc="195" dirty="0">
                <a:latin typeface="Calibri"/>
                <a:cs typeface="Calibri"/>
              </a:rPr>
              <a:t>RADIOGRAPHIC </a:t>
            </a:r>
            <a:r>
              <a:rPr sz="1950" spc="190" dirty="0">
                <a:latin typeface="Calibri"/>
                <a:cs typeface="Calibri"/>
              </a:rPr>
              <a:t>EXAMINATION</a:t>
            </a:r>
            <a:r>
              <a:rPr sz="1950" spc="-120" dirty="0">
                <a:latin typeface="Calibri"/>
                <a:cs typeface="Calibri"/>
              </a:rPr>
              <a:t> </a:t>
            </a:r>
            <a:r>
              <a:rPr sz="1950" spc="185" dirty="0">
                <a:latin typeface="Calibri"/>
                <a:cs typeface="Calibri"/>
              </a:rPr>
              <a:t>FINDINGS:</a:t>
            </a:r>
            <a:endParaRPr sz="195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853924" y="1863346"/>
            <a:ext cx="12396470" cy="4404360"/>
          </a:xfrm>
          <a:custGeom>
            <a:avLst/>
            <a:gdLst/>
            <a:ahLst/>
            <a:cxnLst/>
            <a:rect l="l" t="t" r="r" b="b"/>
            <a:pathLst>
              <a:path w="12396469" h="4404360">
                <a:moveTo>
                  <a:pt x="0" y="4403991"/>
                </a:moveTo>
                <a:lnTo>
                  <a:pt x="12396250" y="4403991"/>
                </a:lnTo>
                <a:lnTo>
                  <a:pt x="12396250" y="0"/>
                </a:lnTo>
                <a:lnTo>
                  <a:pt x="0" y="0"/>
                </a:lnTo>
                <a:lnTo>
                  <a:pt x="0" y="4403991"/>
                </a:lnTo>
                <a:close/>
              </a:path>
            </a:pathLst>
          </a:custGeom>
          <a:ln w="303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3870"/>
              </a:lnSpc>
            </a:pPr>
            <a:fld id="{81D60167-4931-47E6-BA6A-407CBD079E47}" type="slidenum">
              <a:rPr spc="195" dirty="0"/>
              <a:t>15</a:t>
            </a:fld>
            <a:endParaRPr spc="195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8ACA240-C229-097E-A857-E470EFF0E4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6" y="0"/>
            <a:ext cx="20105512" cy="11309350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372324" y="1454785"/>
            <a:ext cx="10958195" cy="3898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400" spc="100" dirty="0">
                <a:latin typeface="Calibri"/>
                <a:cs typeface="Calibri"/>
              </a:rPr>
              <a:t>MID-TREATMENT </a:t>
            </a:r>
            <a:r>
              <a:rPr sz="2400" spc="114" dirty="0">
                <a:latin typeface="Calibri"/>
                <a:cs typeface="Calibri"/>
              </a:rPr>
              <a:t>LATERAL </a:t>
            </a:r>
            <a:r>
              <a:rPr sz="2400" spc="200" dirty="0">
                <a:latin typeface="Calibri"/>
                <a:cs typeface="Calibri"/>
              </a:rPr>
              <a:t>CEPHALOGRAM </a:t>
            </a:r>
            <a:r>
              <a:rPr sz="2400" spc="80" dirty="0">
                <a:latin typeface="Calibri"/>
                <a:cs typeface="Calibri"/>
              </a:rPr>
              <a:t>(IF </a:t>
            </a:r>
            <a:r>
              <a:rPr sz="2400" spc="195" dirty="0">
                <a:latin typeface="Calibri"/>
                <a:cs typeface="Calibri"/>
              </a:rPr>
              <a:t>NOT </a:t>
            </a:r>
            <a:r>
              <a:rPr sz="2400" spc="155" dirty="0">
                <a:latin typeface="Calibri"/>
                <a:cs typeface="Calibri"/>
              </a:rPr>
              <a:t>APPLICABLE, </a:t>
            </a:r>
            <a:r>
              <a:rPr sz="2400" spc="75" dirty="0">
                <a:latin typeface="Calibri"/>
                <a:cs typeface="Calibri"/>
              </a:rPr>
              <a:t>DELETE</a:t>
            </a:r>
            <a:r>
              <a:rPr sz="2400" spc="50" dirty="0">
                <a:latin typeface="Calibri"/>
                <a:cs typeface="Calibri"/>
              </a:rPr>
              <a:t> </a:t>
            </a:r>
            <a:r>
              <a:rPr sz="2400" spc="125" dirty="0">
                <a:latin typeface="Calibri"/>
                <a:cs typeface="Calibri"/>
              </a:rPr>
              <a:t>SLIDE)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300289" y="1863346"/>
            <a:ext cx="7395845" cy="9053195"/>
          </a:xfrm>
          <a:custGeom>
            <a:avLst/>
            <a:gdLst/>
            <a:ahLst/>
            <a:cxnLst/>
            <a:rect l="l" t="t" r="r" b="b"/>
            <a:pathLst>
              <a:path w="7395844" h="9053195">
                <a:moveTo>
                  <a:pt x="0" y="9053064"/>
                </a:moveTo>
                <a:lnTo>
                  <a:pt x="7395513" y="9053064"/>
                </a:lnTo>
                <a:lnTo>
                  <a:pt x="7395513" y="0"/>
                </a:lnTo>
                <a:lnTo>
                  <a:pt x="0" y="0"/>
                </a:lnTo>
                <a:lnTo>
                  <a:pt x="0" y="9053064"/>
                </a:lnTo>
                <a:close/>
              </a:path>
            </a:pathLst>
          </a:custGeom>
          <a:ln w="303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3870"/>
              </a:lnSpc>
            </a:pPr>
            <a:fld id="{81D60167-4931-47E6-BA6A-407CBD079E47}" type="slidenum">
              <a:rPr spc="195" dirty="0"/>
              <a:t>16</a:t>
            </a:fld>
            <a:endParaRPr spc="195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8B4A8A7-81FE-CDE4-7533-9495AD8A7B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6" y="0"/>
            <a:ext cx="20105512" cy="11309350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372324" y="1454785"/>
            <a:ext cx="11222355" cy="3898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400" spc="100" dirty="0">
                <a:latin typeface="Calibri"/>
                <a:cs typeface="Calibri"/>
              </a:rPr>
              <a:t>MID-TREATMENT </a:t>
            </a:r>
            <a:r>
              <a:rPr sz="2400" spc="150" dirty="0">
                <a:latin typeface="Calibri"/>
                <a:cs typeface="Calibri"/>
              </a:rPr>
              <a:t>CEPHALOMETRIC </a:t>
            </a:r>
            <a:r>
              <a:rPr sz="2400" spc="200" dirty="0">
                <a:latin typeface="Calibri"/>
                <a:cs typeface="Calibri"/>
              </a:rPr>
              <a:t>TRACING </a:t>
            </a:r>
            <a:r>
              <a:rPr sz="2400" spc="80" dirty="0">
                <a:latin typeface="Calibri"/>
                <a:cs typeface="Calibri"/>
              </a:rPr>
              <a:t>(IF </a:t>
            </a:r>
            <a:r>
              <a:rPr sz="2400" spc="195" dirty="0">
                <a:latin typeface="Calibri"/>
                <a:cs typeface="Calibri"/>
              </a:rPr>
              <a:t>NOT </a:t>
            </a:r>
            <a:r>
              <a:rPr sz="2400" spc="155" dirty="0">
                <a:latin typeface="Calibri"/>
                <a:cs typeface="Calibri"/>
              </a:rPr>
              <a:t>APPLICABLE, </a:t>
            </a:r>
            <a:r>
              <a:rPr sz="2400" spc="75" dirty="0">
                <a:latin typeface="Calibri"/>
                <a:cs typeface="Calibri"/>
              </a:rPr>
              <a:t>DELETE</a:t>
            </a:r>
            <a:r>
              <a:rPr sz="2400" spc="45" dirty="0">
                <a:latin typeface="Calibri"/>
                <a:cs typeface="Calibri"/>
              </a:rPr>
              <a:t> </a:t>
            </a:r>
            <a:r>
              <a:rPr sz="2400" spc="125" dirty="0">
                <a:latin typeface="Calibri"/>
                <a:cs typeface="Calibri"/>
              </a:rPr>
              <a:t>SLIDE)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300289" y="1863346"/>
            <a:ext cx="7395845" cy="9053195"/>
          </a:xfrm>
          <a:custGeom>
            <a:avLst/>
            <a:gdLst/>
            <a:ahLst/>
            <a:cxnLst/>
            <a:rect l="l" t="t" r="r" b="b"/>
            <a:pathLst>
              <a:path w="7395844" h="9053195">
                <a:moveTo>
                  <a:pt x="0" y="9053064"/>
                </a:moveTo>
                <a:lnTo>
                  <a:pt x="7395513" y="9053064"/>
                </a:lnTo>
                <a:lnTo>
                  <a:pt x="7395513" y="0"/>
                </a:lnTo>
                <a:lnTo>
                  <a:pt x="0" y="0"/>
                </a:lnTo>
                <a:lnTo>
                  <a:pt x="0" y="9053064"/>
                </a:lnTo>
                <a:close/>
              </a:path>
            </a:pathLst>
          </a:custGeom>
          <a:ln w="303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3870"/>
              </a:lnSpc>
            </a:pPr>
            <a:fld id="{81D60167-4931-47E6-BA6A-407CBD079E47}" type="slidenum">
              <a:rPr spc="195" dirty="0"/>
              <a:t>17</a:t>
            </a:fld>
            <a:endParaRPr spc="195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D20012A-27EF-6F8D-CFC8-93AC957004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6" y="0"/>
            <a:ext cx="20105512" cy="11309350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372324" y="1378585"/>
            <a:ext cx="11320780" cy="3898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400" spc="100" dirty="0">
                <a:latin typeface="Calibri"/>
                <a:cs typeface="Calibri"/>
              </a:rPr>
              <a:t>MID-TREATMENT </a:t>
            </a:r>
            <a:r>
              <a:rPr sz="2400" spc="150" dirty="0">
                <a:latin typeface="Calibri"/>
                <a:cs typeface="Calibri"/>
              </a:rPr>
              <a:t>CEPHALOMETRIC </a:t>
            </a:r>
            <a:r>
              <a:rPr sz="2400" spc="204" dirty="0">
                <a:latin typeface="Calibri"/>
                <a:cs typeface="Calibri"/>
              </a:rPr>
              <a:t>ANALYSIS </a:t>
            </a:r>
            <a:r>
              <a:rPr sz="2400" spc="80" dirty="0">
                <a:latin typeface="Calibri"/>
                <a:cs typeface="Calibri"/>
              </a:rPr>
              <a:t>(IF </a:t>
            </a:r>
            <a:r>
              <a:rPr sz="2400" spc="195" dirty="0">
                <a:latin typeface="Calibri"/>
                <a:cs typeface="Calibri"/>
              </a:rPr>
              <a:t>NOT </a:t>
            </a:r>
            <a:r>
              <a:rPr sz="2400" spc="155" dirty="0">
                <a:latin typeface="Calibri"/>
                <a:cs typeface="Calibri"/>
              </a:rPr>
              <a:t>APPLICABLE, </a:t>
            </a:r>
            <a:r>
              <a:rPr sz="2400" spc="75" dirty="0">
                <a:latin typeface="Calibri"/>
                <a:cs typeface="Calibri"/>
              </a:rPr>
              <a:t>DELETE</a:t>
            </a:r>
            <a:r>
              <a:rPr sz="2400" spc="70" dirty="0">
                <a:latin typeface="Calibri"/>
                <a:cs typeface="Calibri"/>
              </a:rPr>
              <a:t> </a:t>
            </a:r>
            <a:r>
              <a:rPr sz="2400" spc="125" dirty="0">
                <a:latin typeface="Calibri"/>
                <a:cs typeface="Calibri"/>
              </a:rPr>
              <a:t>SLIDE)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3870"/>
              </a:lnSpc>
            </a:pPr>
            <a:fld id="{81D60167-4931-47E6-BA6A-407CBD079E47}" type="slidenum">
              <a:rPr spc="195" dirty="0"/>
              <a:t>18</a:t>
            </a:fld>
            <a:endParaRPr spc="195" dirty="0"/>
          </a:p>
        </p:txBody>
      </p:sp>
      <p:sp>
        <p:nvSpPr>
          <p:cNvPr id="3" name="object 3"/>
          <p:cNvSpPr txBox="1"/>
          <p:nvPr/>
        </p:nvSpPr>
        <p:spPr>
          <a:xfrm>
            <a:off x="372063" y="6440628"/>
            <a:ext cx="7760334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spc="130" dirty="0">
                <a:latin typeface="Calibri"/>
                <a:cs typeface="Calibri"/>
              </a:rPr>
              <a:t>INTERPRETATION </a:t>
            </a:r>
            <a:r>
              <a:rPr sz="1950" spc="185" dirty="0">
                <a:latin typeface="Calibri"/>
                <a:cs typeface="Calibri"/>
              </a:rPr>
              <a:t>OF </a:t>
            </a:r>
            <a:r>
              <a:rPr sz="1950" spc="100" dirty="0">
                <a:latin typeface="Calibri"/>
                <a:cs typeface="Calibri"/>
              </a:rPr>
              <a:t>MID-TREATMENT </a:t>
            </a:r>
            <a:r>
              <a:rPr sz="1950" spc="140" dirty="0">
                <a:latin typeface="Calibri"/>
                <a:cs typeface="Calibri"/>
              </a:rPr>
              <a:t>CEPHALOMETRIC</a:t>
            </a:r>
            <a:r>
              <a:rPr sz="1950" spc="105" dirty="0">
                <a:latin typeface="Calibri"/>
                <a:cs typeface="Calibri"/>
              </a:rPr>
              <a:t> </a:t>
            </a:r>
            <a:r>
              <a:rPr sz="1950" spc="165" dirty="0">
                <a:latin typeface="Calibri"/>
                <a:cs typeface="Calibri"/>
              </a:rPr>
              <a:t>ANALYSIS:</a:t>
            </a:r>
            <a:endParaRPr sz="1950">
              <a:latin typeface="Calibri"/>
              <a:cs typeface="Calibri"/>
            </a:endParaRPr>
          </a:p>
        </p:txBody>
      </p:sp>
      <p:graphicFrame>
        <p:nvGraphicFramePr>
          <p:cNvPr id="6" name="object 4">
            <a:extLst>
              <a:ext uri="{FF2B5EF4-FFF2-40B4-BE49-F238E27FC236}">
                <a16:creationId xmlns:a16="http://schemas.microsoft.com/office/drawing/2014/main" id="{BEEBBF06-0674-9092-9F9A-74AFEFAEC5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6375554"/>
              </p:ext>
            </p:extLst>
          </p:nvPr>
        </p:nvGraphicFramePr>
        <p:xfrm>
          <a:off x="984250" y="1820463"/>
          <a:ext cx="6781788" cy="434184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232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92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92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386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Variable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254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solidFill>
                      <a:srgbClr val="3965A3"/>
                    </a:solidFill>
                  </a:tcPr>
                </a:tc>
                <a:tc>
                  <a:txBody>
                    <a:bodyPr/>
                    <a:lstStyle/>
                    <a:p>
                      <a:pPr marL="154940" algn="ctr">
                        <a:lnSpc>
                          <a:spcPct val="100000"/>
                        </a:lnSpc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Mid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-treatment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254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solidFill>
                      <a:srgbClr val="3965A3"/>
                    </a:solidFill>
                  </a:tcPr>
                </a:tc>
                <a:tc>
                  <a:txBody>
                    <a:bodyPr/>
                    <a:lstStyle/>
                    <a:p>
                      <a:pPr marL="164465" algn="ctr">
                        <a:lnSpc>
                          <a:spcPct val="100000"/>
                        </a:lnSpc>
                      </a:pPr>
                      <a:r>
                        <a:rPr sz="11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Normal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Value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254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solidFill>
                      <a:srgbClr val="3965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3863"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100" b="1" spc="1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SNA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7239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386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100" b="1" spc="1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SNB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7239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38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100" b="1" spc="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ANB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7239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386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100" b="1" spc="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Wits</a:t>
                      </a:r>
                      <a:r>
                        <a:rPr sz="1100" b="1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appraisal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7239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38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100" b="1" spc="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Upper incisor to</a:t>
                      </a:r>
                      <a:r>
                        <a:rPr sz="1100" b="1" spc="-1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SN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7239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3866"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100" b="1" spc="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Upper incisor to</a:t>
                      </a:r>
                      <a:r>
                        <a:rPr sz="1100" b="1" spc="-1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NA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7239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386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100" b="1" spc="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Lower incisor to mandibular</a:t>
                      </a:r>
                      <a:r>
                        <a:rPr sz="1100" b="1" spc="-2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plane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7239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38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100" b="1" spc="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Inter incisal</a:t>
                      </a:r>
                      <a:r>
                        <a:rPr sz="1100" b="1" spc="-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angle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7239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3866"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100" b="1" spc="1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FMA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7239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38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100" b="1" spc="1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SN-MP</a:t>
                      </a:r>
                      <a:r>
                        <a:rPr sz="1100" b="1" spc="-1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angle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7239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386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100" b="1" spc="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Upper </a:t>
                      </a:r>
                      <a:r>
                        <a:rPr sz="1100" b="1" spc="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anterior </a:t>
                      </a:r>
                      <a:r>
                        <a:rPr sz="1100" b="1" spc="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face</a:t>
                      </a:r>
                      <a:r>
                        <a:rPr sz="1100" b="1" spc="-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height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7239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386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100" b="1" spc="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Lower </a:t>
                      </a:r>
                      <a:r>
                        <a:rPr sz="1100" b="1" spc="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anterior </a:t>
                      </a:r>
                      <a:r>
                        <a:rPr sz="1100" b="1" spc="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face</a:t>
                      </a:r>
                      <a:r>
                        <a:rPr sz="1100" b="1" spc="-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height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7239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38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100" b="1" spc="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Anterior </a:t>
                      </a:r>
                      <a:r>
                        <a:rPr sz="1100" b="1" spc="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face height</a:t>
                      </a:r>
                      <a:r>
                        <a:rPr sz="1100" b="1" spc="-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ratio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7239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386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100" b="1" spc="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Lower incisor to</a:t>
                      </a:r>
                      <a:r>
                        <a:rPr sz="1100" b="1" spc="-4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Apo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7239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38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100" b="1" spc="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Lower lip to </a:t>
                      </a:r>
                      <a:r>
                        <a:rPr sz="1100" b="1" spc="1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100" b="1" spc="-2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plane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7239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DFC0550-D6F6-C3E1-5E1C-71B2E59C4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6" y="0"/>
            <a:ext cx="20105512" cy="11309350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365506" y="1441450"/>
            <a:ext cx="4302125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spc="140" dirty="0">
                <a:latin typeface="Calibri"/>
                <a:cs typeface="Calibri"/>
              </a:rPr>
              <a:t>CEPHALOMETRIC</a:t>
            </a:r>
            <a:r>
              <a:rPr sz="1950" spc="105" dirty="0">
                <a:latin typeface="Calibri"/>
                <a:cs typeface="Calibri"/>
              </a:rPr>
              <a:t> </a:t>
            </a:r>
            <a:r>
              <a:rPr sz="1950" spc="165" dirty="0">
                <a:latin typeface="Calibri"/>
                <a:cs typeface="Calibri"/>
              </a:rPr>
              <a:t>SUPERIMPOSITION</a:t>
            </a:r>
            <a:endParaRPr sz="195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3870"/>
              </a:lnSpc>
            </a:pPr>
            <a:fld id="{81D60167-4931-47E6-BA6A-407CBD079E47}" type="slidenum">
              <a:rPr spc="195" dirty="0"/>
              <a:t>19</a:t>
            </a:fld>
            <a:endParaRPr spc="195" dirty="0"/>
          </a:p>
        </p:txBody>
      </p:sp>
      <p:sp>
        <p:nvSpPr>
          <p:cNvPr id="3" name="object 3"/>
          <p:cNvSpPr txBox="1"/>
          <p:nvPr/>
        </p:nvSpPr>
        <p:spPr>
          <a:xfrm>
            <a:off x="365506" y="5990380"/>
            <a:ext cx="8540115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spc="160" dirty="0">
                <a:latin typeface="Calibri"/>
                <a:cs typeface="Calibri"/>
              </a:rPr>
              <a:t>SUMMARY </a:t>
            </a:r>
            <a:r>
              <a:rPr sz="1950" spc="185" dirty="0">
                <a:latin typeface="Calibri"/>
                <a:cs typeface="Calibri"/>
              </a:rPr>
              <a:t>OF </a:t>
            </a:r>
            <a:r>
              <a:rPr sz="1950" spc="225" dirty="0">
                <a:latin typeface="Calibri"/>
                <a:cs typeface="Calibri"/>
              </a:rPr>
              <a:t>CHANGES </a:t>
            </a:r>
            <a:r>
              <a:rPr sz="1950" spc="145" dirty="0">
                <a:latin typeface="Calibri"/>
                <a:cs typeface="Calibri"/>
              </a:rPr>
              <a:t>DEMONSTRATED </a:t>
            </a:r>
            <a:r>
              <a:rPr sz="1950" spc="200" dirty="0">
                <a:latin typeface="Calibri"/>
                <a:cs typeface="Calibri"/>
              </a:rPr>
              <a:t>IN </a:t>
            </a:r>
            <a:r>
              <a:rPr sz="1950" spc="100" dirty="0">
                <a:latin typeface="Calibri"/>
                <a:cs typeface="Calibri"/>
              </a:rPr>
              <a:t>MID-TREATMENT</a:t>
            </a:r>
            <a:r>
              <a:rPr sz="1950" spc="-200" dirty="0">
                <a:latin typeface="Calibri"/>
                <a:cs typeface="Calibri"/>
              </a:rPr>
              <a:t> </a:t>
            </a:r>
            <a:r>
              <a:rPr sz="1950" spc="155" dirty="0">
                <a:latin typeface="Calibri"/>
                <a:cs typeface="Calibri"/>
              </a:rPr>
              <a:t>RECORDS:</a:t>
            </a:r>
            <a:endParaRPr sz="19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D7F1144-CEF4-ABE5-4201-8EBD478AEC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6" y="0"/>
            <a:ext cx="20105512" cy="11309350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929316" y="1691511"/>
            <a:ext cx="10263505" cy="22123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R="10160" algn="ctr">
              <a:lnSpc>
                <a:spcPct val="100000"/>
              </a:lnSpc>
              <a:spcBef>
                <a:spcPts val="130"/>
              </a:spcBef>
            </a:pPr>
            <a:r>
              <a:rPr sz="4750" b="1" spc="130" dirty="0">
                <a:latin typeface="Futura PT Bold"/>
                <a:cs typeface="Futura PT Bold"/>
              </a:rPr>
              <a:t>SAUDI </a:t>
            </a:r>
            <a:r>
              <a:rPr sz="4750" b="1" spc="135" dirty="0">
                <a:latin typeface="Futura PT Bold"/>
                <a:cs typeface="Futura PT Bold"/>
              </a:rPr>
              <a:t>ORTHODONTIC</a:t>
            </a:r>
            <a:r>
              <a:rPr sz="4750" b="1" spc="335" dirty="0">
                <a:latin typeface="Futura PT Bold"/>
                <a:cs typeface="Futura PT Bold"/>
              </a:rPr>
              <a:t> </a:t>
            </a:r>
            <a:r>
              <a:rPr sz="4750" b="1" spc="170" dirty="0">
                <a:latin typeface="Futura PT Bold"/>
                <a:cs typeface="Futura PT Bold"/>
              </a:rPr>
              <a:t>SOCIETY</a:t>
            </a:r>
            <a:endParaRPr sz="4750" dirty="0">
              <a:latin typeface="Futura PT Bold"/>
              <a:cs typeface="Futura PT Bold"/>
            </a:endParaRPr>
          </a:p>
          <a:p>
            <a:pPr marL="12065" marR="5080" algn="ctr">
              <a:lnSpc>
                <a:spcPts val="5740"/>
              </a:lnSpc>
              <a:spcBef>
                <a:spcPts val="195"/>
              </a:spcBef>
            </a:pPr>
            <a:r>
              <a:rPr sz="4750" b="1" spc="114" dirty="0">
                <a:latin typeface="Futura PT Bold"/>
                <a:cs typeface="Futura PT Bold"/>
              </a:rPr>
              <a:t>EXCELLENCE </a:t>
            </a:r>
            <a:r>
              <a:rPr sz="4750" b="1" spc="85" dirty="0">
                <a:latin typeface="Futura PT Bold"/>
                <a:cs typeface="Futura PT Bold"/>
              </a:rPr>
              <a:t>IN </a:t>
            </a:r>
            <a:r>
              <a:rPr sz="4750" b="1" spc="135" dirty="0">
                <a:latin typeface="Futura PT Bold"/>
                <a:cs typeface="Futura PT Bold"/>
              </a:rPr>
              <a:t>CLINICAL </a:t>
            </a:r>
            <a:r>
              <a:rPr sz="4750" b="1" spc="155" dirty="0">
                <a:latin typeface="Futura PT Bold"/>
                <a:cs typeface="Futura PT Bold"/>
              </a:rPr>
              <a:t>PRACTICE  </a:t>
            </a:r>
            <a:r>
              <a:rPr sz="4750" b="1" spc="90" dirty="0">
                <a:latin typeface="Futura PT Bold"/>
                <a:cs typeface="Futura PT Bold"/>
              </a:rPr>
              <a:t>CASE</a:t>
            </a:r>
            <a:r>
              <a:rPr sz="4750" b="1" spc="240" dirty="0">
                <a:latin typeface="Futura PT Bold"/>
                <a:cs typeface="Futura PT Bold"/>
              </a:rPr>
              <a:t> </a:t>
            </a:r>
            <a:r>
              <a:rPr sz="4750" b="1" spc="155" dirty="0">
                <a:latin typeface="Futura PT Bold"/>
                <a:cs typeface="Futura PT Bold"/>
              </a:rPr>
              <a:t>PRIZE</a:t>
            </a:r>
            <a:endParaRPr sz="4750" dirty="0">
              <a:latin typeface="Futura PT Bold"/>
              <a:cs typeface="Futura PT Bold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487644" y="4053936"/>
            <a:ext cx="5142230" cy="1295400"/>
          </a:xfrm>
          <a:prstGeom prst="rect">
            <a:avLst/>
          </a:prstGeom>
        </p:spPr>
        <p:txBody>
          <a:bodyPr vert="horz" wrap="square" lIns="0" tIns="187960" rIns="0" bIns="0" rtlCol="0">
            <a:spAutoFit/>
          </a:bodyPr>
          <a:lstStyle/>
          <a:p>
            <a:pPr marL="15240">
              <a:lnSpc>
                <a:spcPct val="100000"/>
              </a:lnSpc>
              <a:spcBef>
                <a:spcPts val="1480"/>
              </a:spcBef>
            </a:pPr>
            <a:r>
              <a:rPr sz="4100" spc="330" dirty="0">
                <a:latin typeface="Calibri"/>
                <a:cs typeface="Calibri"/>
              </a:rPr>
              <a:t>CASE</a:t>
            </a:r>
            <a:r>
              <a:rPr sz="4100" spc="180" dirty="0">
                <a:latin typeface="Calibri"/>
                <a:cs typeface="Calibri"/>
              </a:rPr>
              <a:t> </a:t>
            </a:r>
            <a:r>
              <a:rPr sz="4100" spc="300" dirty="0">
                <a:latin typeface="Calibri"/>
                <a:cs typeface="Calibri"/>
              </a:rPr>
              <a:t>PRESENTATION</a:t>
            </a:r>
            <a:endParaRPr sz="4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15"/>
              </a:spcBef>
            </a:pPr>
            <a:r>
              <a:rPr sz="2400" spc="5" dirty="0">
                <a:latin typeface="Arial"/>
                <a:cs typeface="Arial"/>
              </a:rPr>
              <a:t>Patient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Initials: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580077" y="10270704"/>
            <a:ext cx="3218815" cy="250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5" dirty="0">
                <a:latin typeface="Arial"/>
                <a:cs typeface="Arial"/>
              </a:rPr>
              <a:t>Candidate </a:t>
            </a:r>
            <a:r>
              <a:rPr sz="1450" spc="10" dirty="0">
                <a:latin typeface="Arial"/>
                <a:cs typeface="Arial"/>
              </a:rPr>
              <a:t>Number </a:t>
            </a:r>
            <a:r>
              <a:rPr sz="1450" spc="5" dirty="0">
                <a:latin typeface="Arial"/>
                <a:cs typeface="Arial"/>
              </a:rPr>
              <a:t>(Official </a:t>
            </a:r>
            <a:r>
              <a:rPr sz="1450" spc="10" dirty="0">
                <a:latin typeface="Arial"/>
                <a:cs typeface="Arial"/>
              </a:rPr>
              <a:t>Use</a:t>
            </a:r>
            <a:r>
              <a:rPr sz="1450" spc="-35" dirty="0">
                <a:latin typeface="Arial"/>
                <a:cs typeface="Arial"/>
              </a:rPr>
              <a:t> </a:t>
            </a:r>
            <a:r>
              <a:rPr sz="1450" spc="10" dirty="0">
                <a:latin typeface="Arial"/>
                <a:cs typeface="Arial"/>
              </a:rPr>
              <a:t>Only):</a:t>
            </a:r>
            <a:endParaRPr sz="14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926284" y="5610252"/>
            <a:ext cx="10263505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latin typeface="Arial"/>
                <a:cs typeface="Arial"/>
              </a:rPr>
              <a:t>Case </a:t>
            </a:r>
            <a:r>
              <a:rPr sz="1100" b="1" spc="-5" dirty="0">
                <a:latin typeface="Arial"/>
                <a:cs typeface="Arial"/>
              </a:rPr>
              <a:t>summary: </a:t>
            </a:r>
            <a:r>
              <a:rPr sz="1100" dirty="0">
                <a:latin typeface="Arial"/>
                <a:cs typeface="Arial"/>
              </a:rPr>
              <a:t>(E.g. </a:t>
            </a:r>
            <a:r>
              <a:rPr sz="1100" spc="-5" dirty="0">
                <a:latin typeface="Arial"/>
                <a:cs typeface="Arial"/>
              </a:rPr>
              <a:t>Chief </a:t>
            </a:r>
            <a:r>
              <a:rPr sz="1100" dirty="0">
                <a:latin typeface="Arial"/>
                <a:cs typeface="Arial"/>
              </a:rPr>
              <a:t>complain, </a:t>
            </a:r>
            <a:r>
              <a:rPr sz="1100" spc="-5" dirty="0">
                <a:latin typeface="Arial"/>
                <a:cs typeface="Arial"/>
              </a:rPr>
              <a:t>examination, diagnosis, Treatment plan, </a:t>
            </a:r>
            <a:r>
              <a:rPr sz="1100" dirty="0">
                <a:latin typeface="Arial"/>
                <a:cs typeface="Arial"/>
              </a:rPr>
              <a:t>treatment </a:t>
            </a:r>
            <a:r>
              <a:rPr sz="1100" spc="-5" dirty="0">
                <a:latin typeface="Arial"/>
                <a:cs typeface="Arial"/>
              </a:rPr>
              <a:t>appliance </a:t>
            </a:r>
            <a:r>
              <a:rPr sz="1100" dirty="0">
                <a:latin typeface="Arial"/>
                <a:cs typeface="Arial"/>
              </a:rPr>
              <a:t>and retention</a:t>
            </a:r>
            <a:r>
              <a:rPr sz="1100" spc="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strategy)</a:t>
            </a:r>
          </a:p>
        </p:txBody>
      </p:sp>
      <p:sp>
        <p:nvSpPr>
          <p:cNvPr id="6" name="object 6"/>
          <p:cNvSpPr/>
          <p:nvPr/>
        </p:nvSpPr>
        <p:spPr>
          <a:xfrm>
            <a:off x="5592772" y="10174182"/>
            <a:ext cx="8918575" cy="24765"/>
          </a:xfrm>
          <a:custGeom>
            <a:avLst/>
            <a:gdLst/>
            <a:ahLst/>
            <a:cxnLst/>
            <a:rect l="l" t="t" r="r" b="b"/>
            <a:pathLst>
              <a:path w="8918575" h="24765">
                <a:moveTo>
                  <a:pt x="8918545" y="0"/>
                </a:moveTo>
                <a:lnTo>
                  <a:pt x="0" y="0"/>
                </a:lnTo>
                <a:lnTo>
                  <a:pt x="0" y="24543"/>
                </a:lnTo>
                <a:lnTo>
                  <a:pt x="8918545" y="24543"/>
                </a:lnTo>
                <a:lnTo>
                  <a:pt x="89185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3870"/>
              </a:lnSpc>
            </a:pPr>
            <a:fld id="{81D60167-4931-47E6-BA6A-407CBD079E47}" type="slidenum">
              <a:rPr spc="195" dirty="0"/>
              <a:t>2</a:t>
            </a:fld>
            <a:endParaRPr spc="195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8B3B32B-FDF7-EE0A-B8B5-8656780143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6" y="0"/>
            <a:ext cx="20105512" cy="11309350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3408" y="1383891"/>
            <a:ext cx="6134100" cy="3898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195" dirty="0"/>
              <a:t>SECTION </a:t>
            </a:r>
            <a:r>
              <a:rPr spc="90" dirty="0"/>
              <a:t>3. </a:t>
            </a:r>
            <a:r>
              <a:rPr spc="110" dirty="0"/>
              <a:t>POST-TREATMENT</a:t>
            </a:r>
            <a:r>
              <a:rPr spc="85" dirty="0"/>
              <a:t> </a:t>
            </a:r>
            <a:r>
              <a:rPr spc="165" dirty="0"/>
              <a:t>ASSESSMENT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01893" y="1787788"/>
            <a:ext cx="19185656" cy="2023374"/>
          </a:xfrm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80"/>
              </a:spcBef>
            </a:pPr>
            <a:r>
              <a:rPr sz="1950" spc="180" dirty="0">
                <a:latin typeface="Calibri"/>
                <a:cs typeface="Calibri"/>
              </a:rPr>
              <a:t>OCCLUSAL</a:t>
            </a:r>
            <a:r>
              <a:rPr sz="1950" spc="65" dirty="0">
                <a:latin typeface="Calibri"/>
                <a:cs typeface="Calibri"/>
              </a:rPr>
              <a:t> </a:t>
            </a:r>
            <a:r>
              <a:rPr sz="1950" spc="100" dirty="0">
                <a:latin typeface="Calibri"/>
                <a:cs typeface="Calibri"/>
              </a:rPr>
              <a:t>FEATURES.</a:t>
            </a:r>
            <a:endParaRPr sz="1950" dirty="0">
              <a:latin typeface="Calibri"/>
              <a:cs typeface="Calibri"/>
            </a:endParaRPr>
          </a:p>
          <a:p>
            <a:pPr marL="12700" marR="1535430">
              <a:lnSpc>
                <a:spcPct val="137400"/>
              </a:lnSpc>
            </a:pPr>
            <a:r>
              <a:rPr sz="1100" dirty="0">
                <a:latin typeface="Arial"/>
                <a:cs typeface="Arial"/>
              </a:rPr>
              <a:t>Incisor</a:t>
            </a:r>
            <a:r>
              <a:rPr sz="1100" spc="-4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relationship: </a:t>
            </a:r>
            <a:endParaRPr lang="en-US" sz="1100" dirty="0">
              <a:latin typeface="Arial"/>
              <a:cs typeface="Arial"/>
            </a:endParaRPr>
          </a:p>
          <a:p>
            <a:pPr marL="12700" marR="1535430">
              <a:lnSpc>
                <a:spcPct val="137400"/>
              </a:lnSpc>
            </a:pPr>
            <a:r>
              <a:rPr sz="1100" dirty="0">
                <a:latin typeface="Arial"/>
                <a:cs typeface="Arial"/>
              </a:rPr>
              <a:t>Overjet (mm):  </a:t>
            </a:r>
            <a:endParaRPr lang="en-US" sz="1100" dirty="0">
              <a:latin typeface="Arial"/>
              <a:cs typeface="Arial"/>
            </a:endParaRPr>
          </a:p>
          <a:p>
            <a:pPr marL="12700" marR="1535430">
              <a:lnSpc>
                <a:spcPct val="137400"/>
              </a:lnSpc>
            </a:pPr>
            <a:r>
              <a:rPr sz="1100" dirty="0">
                <a:latin typeface="Arial"/>
                <a:cs typeface="Arial"/>
              </a:rPr>
              <a:t>Overbite:  </a:t>
            </a:r>
            <a:endParaRPr lang="en-US" sz="1100" dirty="0">
              <a:latin typeface="Arial"/>
              <a:cs typeface="Arial"/>
            </a:endParaRPr>
          </a:p>
          <a:p>
            <a:pPr marL="12700" marR="1535430">
              <a:lnSpc>
                <a:spcPct val="137400"/>
              </a:lnSpc>
            </a:pPr>
            <a:r>
              <a:rPr sz="1100" spc="-5" dirty="0" err="1">
                <a:latin typeface="Arial"/>
                <a:cs typeface="Arial"/>
              </a:rPr>
              <a:t>Centrelines</a:t>
            </a:r>
            <a:r>
              <a:rPr sz="1100" spc="-5" dirty="0">
                <a:latin typeface="Arial"/>
                <a:cs typeface="Arial"/>
              </a:rPr>
              <a:t>:</a:t>
            </a:r>
            <a:endParaRPr sz="1100" dirty="0">
              <a:latin typeface="Arial"/>
              <a:cs typeface="Arial"/>
            </a:endParaRPr>
          </a:p>
          <a:p>
            <a:pPr marL="12700" marR="922019">
              <a:lnSpc>
                <a:spcPct val="137400"/>
              </a:lnSpc>
            </a:pPr>
            <a:r>
              <a:rPr sz="1100" spc="-5" dirty="0">
                <a:latin typeface="Arial"/>
                <a:cs typeface="Arial"/>
              </a:rPr>
              <a:t>Left buccal </a:t>
            </a:r>
            <a:r>
              <a:rPr sz="1100" dirty="0">
                <a:latin typeface="Arial"/>
                <a:cs typeface="Arial"/>
              </a:rPr>
              <a:t>segments relation:  </a:t>
            </a:r>
            <a:endParaRPr lang="en-US" sz="1100" dirty="0">
              <a:latin typeface="Arial"/>
              <a:cs typeface="Arial"/>
            </a:endParaRPr>
          </a:p>
          <a:p>
            <a:pPr marL="12700" marR="922019">
              <a:lnSpc>
                <a:spcPct val="137400"/>
              </a:lnSpc>
            </a:pPr>
            <a:r>
              <a:rPr sz="1100" spc="-5" dirty="0">
                <a:latin typeface="Arial"/>
                <a:cs typeface="Arial"/>
              </a:rPr>
              <a:t>Right buccal </a:t>
            </a:r>
            <a:r>
              <a:rPr sz="1100" dirty="0">
                <a:latin typeface="Arial"/>
                <a:cs typeface="Arial"/>
              </a:rPr>
              <a:t>segments relation:  </a:t>
            </a:r>
            <a:endParaRPr lang="en-US" sz="1100" dirty="0">
              <a:latin typeface="Arial"/>
              <a:cs typeface="Arial"/>
            </a:endParaRPr>
          </a:p>
          <a:p>
            <a:pPr marL="12700" marR="922019">
              <a:lnSpc>
                <a:spcPct val="137400"/>
              </a:lnSpc>
            </a:pPr>
            <a:r>
              <a:rPr sz="1100" spc="-5" dirty="0">
                <a:latin typeface="Arial"/>
                <a:cs typeface="Arial"/>
              </a:rPr>
              <a:t>Crossbites: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1892" y="5386536"/>
            <a:ext cx="19185655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Arial"/>
                <a:cs typeface="Arial"/>
              </a:rPr>
              <a:t>Other </a:t>
            </a:r>
            <a:r>
              <a:rPr sz="1100" spc="-5" dirty="0">
                <a:latin typeface="Arial"/>
                <a:cs typeface="Arial"/>
              </a:rPr>
              <a:t>occlusal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features:</a:t>
            </a:r>
          </a:p>
        </p:txBody>
      </p:sp>
      <p:sp>
        <p:nvSpPr>
          <p:cNvPr id="5" name="object 5"/>
          <p:cNvSpPr/>
          <p:nvPr/>
        </p:nvSpPr>
        <p:spPr>
          <a:xfrm>
            <a:off x="1549690" y="3841044"/>
            <a:ext cx="3975675" cy="14640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3870"/>
              </a:lnSpc>
            </a:pPr>
            <a:fld id="{81D60167-4931-47E6-BA6A-407CBD079E47}" type="slidenum">
              <a:rPr spc="195" dirty="0"/>
              <a:t>20</a:t>
            </a:fld>
            <a:endParaRPr spc="195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BEEF670C-1E22-1D2E-891D-0F45044192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6" y="-60325"/>
            <a:ext cx="20105512" cy="11309350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372324" y="1454785"/>
            <a:ext cx="5005705" cy="3898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400" spc="145" dirty="0">
                <a:latin typeface="Calibri"/>
                <a:cs typeface="Calibri"/>
              </a:rPr>
              <a:t>POST-TREATMENT—PHOTOGRAPHS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3870"/>
              </a:lnSpc>
            </a:pPr>
            <a:fld id="{81D60167-4931-47E6-BA6A-407CBD079E47}" type="slidenum">
              <a:rPr spc="195" dirty="0"/>
              <a:t>21</a:t>
            </a:fld>
            <a:endParaRPr spc="195" dirty="0"/>
          </a:p>
        </p:txBody>
      </p:sp>
      <p:sp>
        <p:nvSpPr>
          <p:cNvPr id="3" name="object 3"/>
          <p:cNvSpPr txBox="1"/>
          <p:nvPr/>
        </p:nvSpPr>
        <p:spPr>
          <a:xfrm>
            <a:off x="7678803" y="6616149"/>
            <a:ext cx="443230" cy="5454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b="1" dirty="0">
                <a:latin typeface="Arial"/>
                <a:cs typeface="Arial"/>
              </a:rPr>
              <a:t>Date: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50"/>
              </a:spcBef>
            </a:pPr>
            <a:r>
              <a:rPr sz="1300" b="1" dirty="0">
                <a:latin typeface="Arial"/>
                <a:cs typeface="Arial"/>
              </a:rPr>
              <a:t>Age:</a:t>
            </a:r>
            <a:endParaRPr sz="13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62895" y="1994871"/>
            <a:ext cx="4756785" cy="3320415"/>
          </a:xfrm>
          <a:prstGeom prst="rect">
            <a:avLst/>
          </a:prstGeom>
          <a:ln w="3038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9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150" b="1" dirty="0">
                <a:latin typeface="Arial"/>
                <a:cs typeface="Arial"/>
              </a:rPr>
              <a:t>Extraoral</a:t>
            </a:r>
            <a:r>
              <a:rPr sz="2150" b="1" spc="-5" dirty="0">
                <a:latin typeface="Arial"/>
                <a:cs typeface="Arial"/>
              </a:rPr>
              <a:t> </a:t>
            </a:r>
            <a:r>
              <a:rPr sz="2150" b="1" dirty="0">
                <a:latin typeface="Arial"/>
                <a:cs typeface="Arial"/>
              </a:rPr>
              <a:t>profile</a:t>
            </a:r>
            <a:endParaRPr sz="21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62895" y="5518135"/>
            <a:ext cx="4756785" cy="2762885"/>
          </a:xfrm>
          <a:prstGeom prst="rect">
            <a:avLst/>
          </a:prstGeom>
          <a:ln w="3038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4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150" b="1" spc="-5" dirty="0">
                <a:latin typeface="Arial"/>
                <a:cs typeface="Arial"/>
              </a:rPr>
              <a:t>Upper </a:t>
            </a:r>
            <a:r>
              <a:rPr sz="2150" b="1" dirty="0">
                <a:latin typeface="Arial"/>
                <a:cs typeface="Arial"/>
              </a:rPr>
              <a:t>occlusal</a:t>
            </a:r>
            <a:endParaRPr sz="21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562895" y="8512023"/>
            <a:ext cx="4756785" cy="2404745"/>
          </a:xfrm>
          <a:prstGeom prst="rect">
            <a:avLst/>
          </a:prstGeom>
          <a:ln w="3038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150" b="1" spc="-5" dirty="0">
                <a:latin typeface="Arial"/>
                <a:cs typeface="Arial"/>
              </a:rPr>
              <a:t>Right </a:t>
            </a:r>
            <a:r>
              <a:rPr sz="2150" b="1" dirty="0">
                <a:latin typeface="Arial"/>
                <a:cs typeface="Arial"/>
              </a:rPr>
              <a:t>buccal</a:t>
            </a:r>
            <a:endParaRPr sz="21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784940" y="8512023"/>
            <a:ext cx="4756785" cy="2404745"/>
          </a:xfrm>
          <a:prstGeom prst="rect">
            <a:avLst/>
          </a:prstGeom>
          <a:ln w="3038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20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</a:pPr>
            <a:r>
              <a:rPr sz="2150" b="1" dirty="0">
                <a:latin typeface="Arial"/>
                <a:cs typeface="Arial"/>
              </a:rPr>
              <a:t>Left</a:t>
            </a:r>
            <a:r>
              <a:rPr sz="2150" b="1" spc="-5" dirty="0">
                <a:latin typeface="Arial"/>
                <a:cs typeface="Arial"/>
              </a:rPr>
              <a:t> </a:t>
            </a:r>
            <a:r>
              <a:rPr sz="2150" b="1" dirty="0">
                <a:latin typeface="Arial"/>
                <a:cs typeface="Arial"/>
              </a:rPr>
              <a:t>buccal</a:t>
            </a:r>
            <a:endParaRPr sz="21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706697" y="8512023"/>
            <a:ext cx="4756785" cy="2404745"/>
          </a:xfrm>
          <a:prstGeom prst="rect">
            <a:avLst/>
          </a:prstGeom>
          <a:ln w="3038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200">
              <a:latin typeface="Times New Roman"/>
              <a:cs typeface="Times New Roman"/>
            </a:endParaRPr>
          </a:p>
          <a:p>
            <a:pPr marR="57150" algn="ctr">
              <a:lnSpc>
                <a:spcPct val="100000"/>
              </a:lnSpc>
            </a:pPr>
            <a:r>
              <a:rPr sz="2150" b="1" dirty="0">
                <a:latin typeface="Arial"/>
                <a:cs typeface="Arial"/>
              </a:rPr>
              <a:t>Frontal</a:t>
            </a:r>
            <a:endParaRPr sz="21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784940" y="5518135"/>
            <a:ext cx="4756785" cy="2762885"/>
          </a:xfrm>
          <a:prstGeom prst="rect">
            <a:avLst/>
          </a:prstGeom>
          <a:ln w="3038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45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</a:pPr>
            <a:r>
              <a:rPr sz="2150" b="1" dirty="0">
                <a:latin typeface="Arial"/>
                <a:cs typeface="Arial"/>
              </a:rPr>
              <a:t>Lower</a:t>
            </a:r>
            <a:r>
              <a:rPr sz="2150" b="1" spc="-5" dirty="0">
                <a:latin typeface="Arial"/>
                <a:cs typeface="Arial"/>
              </a:rPr>
              <a:t> </a:t>
            </a:r>
            <a:r>
              <a:rPr sz="2150" b="1" dirty="0">
                <a:latin typeface="Arial"/>
                <a:cs typeface="Arial"/>
              </a:rPr>
              <a:t>occlusal</a:t>
            </a:r>
            <a:endParaRPr sz="215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706697" y="1994871"/>
            <a:ext cx="4756785" cy="3320415"/>
          </a:xfrm>
          <a:prstGeom prst="rect">
            <a:avLst/>
          </a:prstGeom>
          <a:ln w="3038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9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150" b="1" dirty="0">
                <a:latin typeface="Arial"/>
                <a:cs typeface="Arial"/>
              </a:rPr>
              <a:t>Extraoral</a:t>
            </a:r>
            <a:r>
              <a:rPr sz="2150" b="1" spc="-5" dirty="0">
                <a:latin typeface="Arial"/>
                <a:cs typeface="Arial"/>
              </a:rPr>
              <a:t> </a:t>
            </a:r>
            <a:r>
              <a:rPr sz="2150" b="1" dirty="0">
                <a:latin typeface="Arial"/>
                <a:cs typeface="Arial"/>
              </a:rPr>
              <a:t>frontal</a:t>
            </a:r>
            <a:endParaRPr sz="215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784940" y="1994871"/>
            <a:ext cx="4756785" cy="3320415"/>
          </a:xfrm>
          <a:prstGeom prst="rect">
            <a:avLst/>
          </a:prstGeom>
          <a:ln w="3038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 marL="1899285" marR="1313815" indent="-577850">
              <a:lnSpc>
                <a:spcPct val="100000"/>
              </a:lnSpc>
              <a:spcBef>
                <a:spcPts val="2090"/>
              </a:spcBef>
            </a:pPr>
            <a:r>
              <a:rPr sz="2150" b="1" dirty="0">
                <a:latin typeface="Arial"/>
                <a:cs typeface="Arial"/>
              </a:rPr>
              <a:t>Extraoral</a:t>
            </a:r>
            <a:r>
              <a:rPr sz="2150" b="1" spc="-75" dirty="0">
                <a:latin typeface="Arial"/>
                <a:cs typeface="Arial"/>
              </a:rPr>
              <a:t> </a:t>
            </a:r>
            <a:r>
              <a:rPr sz="2150" b="1" dirty="0">
                <a:latin typeface="Arial"/>
                <a:cs typeface="Arial"/>
              </a:rPr>
              <a:t>frontal  </a:t>
            </a:r>
            <a:r>
              <a:rPr sz="2150" b="1" spc="-5" dirty="0">
                <a:latin typeface="Arial"/>
                <a:cs typeface="Arial"/>
              </a:rPr>
              <a:t>smiling</a:t>
            </a:r>
            <a:endParaRPr sz="21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6859FF0-F8E6-27BF-B15A-E55356DC96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6" y="0"/>
            <a:ext cx="20105512" cy="11309350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372324" y="1454785"/>
            <a:ext cx="3649345" cy="3898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400" spc="110" dirty="0">
                <a:latin typeface="Calibri"/>
                <a:cs typeface="Calibri"/>
              </a:rPr>
              <a:t>POST-TREATMENT—CASTS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3870"/>
              </a:lnSpc>
            </a:pPr>
            <a:fld id="{81D60167-4931-47E6-BA6A-407CBD079E47}" type="slidenum">
              <a:rPr spc="195" dirty="0"/>
              <a:t>22</a:t>
            </a:fld>
            <a:endParaRPr spc="195" dirty="0"/>
          </a:p>
        </p:txBody>
      </p:sp>
      <p:sp>
        <p:nvSpPr>
          <p:cNvPr id="3" name="object 3"/>
          <p:cNvSpPr txBox="1"/>
          <p:nvPr/>
        </p:nvSpPr>
        <p:spPr>
          <a:xfrm>
            <a:off x="7678803" y="4193067"/>
            <a:ext cx="443230" cy="5454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b="1" dirty="0">
                <a:latin typeface="Arial"/>
                <a:cs typeface="Arial"/>
              </a:rPr>
              <a:t>Date: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50"/>
              </a:spcBef>
            </a:pPr>
            <a:r>
              <a:rPr sz="1300" b="1" dirty="0">
                <a:latin typeface="Arial"/>
                <a:cs typeface="Arial"/>
              </a:rPr>
              <a:t>Age:</a:t>
            </a:r>
            <a:endParaRPr sz="13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62895" y="2632914"/>
            <a:ext cx="4756785" cy="3864610"/>
          </a:xfrm>
          <a:prstGeom prst="rect">
            <a:avLst/>
          </a:prstGeom>
          <a:ln w="3038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150" b="1" spc="-5" dirty="0">
                <a:latin typeface="Arial"/>
                <a:cs typeface="Arial"/>
              </a:rPr>
              <a:t>Upper </a:t>
            </a:r>
            <a:r>
              <a:rPr sz="2150" b="1" dirty="0">
                <a:latin typeface="Arial"/>
                <a:cs typeface="Arial"/>
              </a:rPr>
              <a:t>occlusal</a:t>
            </a:r>
            <a:endParaRPr sz="21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62895" y="6807991"/>
            <a:ext cx="4756785" cy="3365500"/>
          </a:xfrm>
          <a:prstGeom prst="rect">
            <a:avLst/>
          </a:prstGeom>
          <a:ln w="3038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150" b="1" spc="-5" dirty="0">
                <a:latin typeface="Arial"/>
                <a:cs typeface="Arial"/>
              </a:rPr>
              <a:t>Right </a:t>
            </a:r>
            <a:r>
              <a:rPr sz="2150" b="1" dirty="0">
                <a:latin typeface="Arial"/>
                <a:cs typeface="Arial"/>
              </a:rPr>
              <a:t>buccal</a:t>
            </a:r>
            <a:endParaRPr sz="21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784940" y="6807991"/>
            <a:ext cx="4756785" cy="3365500"/>
          </a:xfrm>
          <a:prstGeom prst="rect">
            <a:avLst/>
          </a:prstGeom>
          <a:ln w="3038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80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</a:pPr>
            <a:r>
              <a:rPr sz="2150" b="1" dirty="0">
                <a:latin typeface="Arial"/>
                <a:cs typeface="Arial"/>
              </a:rPr>
              <a:t>Left</a:t>
            </a:r>
            <a:r>
              <a:rPr sz="2150" b="1" spc="-5" dirty="0">
                <a:latin typeface="Arial"/>
                <a:cs typeface="Arial"/>
              </a:rPr>
              <a:t> </a:t>
            </a:r>
            <a:r>
              <a:rPr sz="2150" b="1" dirty="0">
                <a:latin typeface="Arial"/>
                <a:cs typeface="Arial"/>
              </a:rPr>
              <a:t>buccal</a:t>
            </a:r>
            <a:endParaRPr sz="21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706697" y="6807991"/>
            <a:ext cx="4756785" cy="3365500"/>
          </a:xfrm>
          <a:prstGeom prst="rect">
            <a:avLst/>
          </a:prstGeom>
          <a:ln w="3038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800">
              <a:latin typeface="Times New Roman"/>
              <a:cs typeface="Times New Roman"/>
            </a:endParaRPr>
          </a:p>
          <a:p>
            <a:pPr marR="57150" algn="ctr">
              <a:lnSpc>
                <a:spcPct val="100000"/>
              </a:lnSpc>
            </a:pPr>
            <a:r>
              <a:rPr sz="2150" b="1" dirty="0">
                <a:latin typeface="Arial"/>
                <a:cs typeface="Arial"/>
              </a:rPr>
              <a:t>Frontal</a:t>
            </a:r>
            <a:endParaRPr sz="21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784940" y="2632914"/>
            <a:ext cx="4756785" cy="3864610"/>
          </a:xfrm>
          <a:prstGeom prst="rect">
            <a:avLst/>
          </a:prstGeom>
          <a:ln w="3038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5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</a:pPr>
            <a:r>
              <a:rPr sz="2150" b="1" dirty="0">
                <a:latin typeface="Arial"/>
                <a:cs typeface="Arial"/>
              </a:rPr>
              <a:t>Lower</a:t>
            </a:r>
            <a:r>
              <a:rPr sz="2150" b="1" spc="-5" dirty="0">
                <a:latin typeface="Arial"/>
                <a:cs typeface="Arial"/>
              </a:rPr>
              <a:t> </a:t>
            </a:r>
            <a:r>
              <a:rPr sz="2150" b="1" dirty="0">
                <a:latin typeface="Arial"/>
                <a:cs typeface="Arial"/>
              </a:rPr>
              <a:t>occlusal</a:t>
            </a:r>
            <a:endParaRPr sz="21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1E6E735-8BC2-1792-2603-106D66E949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6" y="0"/>
            <a:ext cx="20105512" cy="11309350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372324" y="1454785"/>
            <a:ext cx="5370830" cy="3898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400" spc="110" dirty="0">
                <a:latin typeface="Calibri"/>
                <a:cs typeface="Calibri"/>
              </a:rPr>
              <a:t>POST-TREATMENT </a:t>
            </a:r>
            <a:r>
              <a:rPr sz="2400" spc="204" dirty="0">
                <a:latin typeface="Calibri"/>
                <a:cs typeface="Calibri"/>
              </a:rPr>
              <a:t>PANORAMIC</a:t>
            </a:r>
            <a:r>
              <a:rPr sz="2400" spc="125" dirty="0">
                <a:latin typeface="Calibri"/>
                <a:cs typeface="Calibri"/>
              </a:rPr>
              <a:t> </a:t>
            </a:r>
            <a:r>
              <a:rPr sz="2400" spc="200" dirty="0">
                <a:latin typeface="Calibri"/>
                <a:cs typeface="Calibri"/>
              </a:rPr>
              <a:t>X-RAY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2063" y="6461569"/>
            <a:ext cx="7421245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spc="110" dirty="0">
                <a:latin typeface="Calibri"/>
                <a:cs typeface="Calibri"/>
              </a:rPr>
              <a:t>POST-TREATMENT </a:t>
            </a:r>
            <a:r>
              <a:rPr sz="1950" spc="295" dirty="0">
                <a:latin typeface="Calibri"/>
                <a:cs typeface="Calibri"/>
              </a:rPr>
              <a:t>– </a:t>
            </a:r>
            <a:r>
              <a:rPr sz="1950" spc="195" dirty="0">
                <a:latin typeface="Calibri"/>
                <a:cs typeface="Calibri"/>
              </a:rPr>
              <a:t>RADIOGRAPHIC </a:t>
            </a:r>
            <a:r>
              <a:rPr sz="1950" spc="190" dirty="0">
                <a:latin typeface="Calibri"/>
                <a:cs typeface="Calibri"/>
              </a:rPr>
              <a:t>EXAMINATION</a:t>
            </a:r>
            <a:r>
              <a:rPr sz="1950" spc="-150" dirty="0">
                <a:latin typeface="Calibri"/>
                <a:cs typeface="Calibri"/>
              </a:rPr>
              <a:t> </a:t>
            </a:r>
            <a:r>
              <a:rPr sz="1950" spc="185" dirty="0">
                <a:latin typeface="Calibri"/>
                <a:cs typeface="Calibri"/>
              </a:rPr>
              <a:t>FINDINGS:</a:t>
            </a:r>
            <a:endParaRPr sz="195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853924" y="1863346"/>
            <a:ext cx="12396470" cy="4404360"/>
          </a:xfrm>
          <a:custGeom>
            <a:avLst/>
            <a:gdLst/>
            <a:ahLst/>
            <a:cxnLst/>
            <a:rect l="l" t="t" r="r" b="b"/>
            <a:pathLst>
              <a:path w="12396469" h="4404360">
                <a:moveTo>
                  <a:pt x="0" y="4403991"/>
                </a:moveTo>
                <a:lnTo>
                  <a:pt x="12396250" y="4403991"/>
                </a:lnTo>
                <a:lnTo>
                  <a:pt x="12396250" y="0"/>
                </a:lnTo>
                <a:lnTo>
                  <a:pt x="0" y="0"/>
                </a:lnTo>
                <a:lnTo>
                  <a:pt x="0" y="4403991"/>
                </a:lnTo>
                <a:close/>
              </a:path>
            </a:pathLst>
          </a:custGeom>
          <a:ln w="303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3870"/>
              </a:lnSpc>
            </a:pPr>
            <a:fld id="{81D60167-4931-47E6-BA6A-407CBD079E47}" type="slidenum">
              <a:rPr spc="195" dirty="0"/>
              <a:t>23</a:t>
            </a:fld>
            <a:endParaRPr spc="195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EF90BEE-ADCD-D032-AAB2-868B19661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6" y="0"/>
            <a:ext cx="20105512" cy="11309350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372324" y="1454785"/>
            <a:ext cx="6115050" cy="3898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400" spc="110" dirty="0">
                <a:latin typeface="Calibri"/>
                <a:cs typeface="Calibri"/>
              </a:rPr>
              <a:t>POST-TREATMENT </a:t>
            </a:r>
            <a:r>
              <a:rPr sz="2400" spc="114" dirty="0">
                <a:latin typeface="Calibri"/>
                <a:cs typeface="Calibri"/>
              </a:rPr>
              <a:t>LATERAL</a:t>
            </a:r>
            <a:r>
              <a:rPr sz="2400" spc="135" dirty="0">
                <a:latin typeface="Calibri"/>
                <a:cs typeface="Calibri"/>
              </a:rPr>
              <a:t> </a:t>
            </a:r>
            <a:r>
              <a:rPr sz="2400" spc="204" dirty="0">
                <a:latin typeface="Calibri"/>
                <a:cs typeface="Calibri"/>
              </a:rPr>
              <a:t>CEPHALOGRAM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300289" y="1863346"/>
            <a:ext cx="7395845" cy="9053195"/>
          </a:xfrm>
          <a:custGeom>
            <a:avLst/>
            <a:gdLst/>
            <a:ahLst/>
            <a:cxnLst/>
            <a:rect l="l" t="t" r="r" b="b"/>
            <a:pathLst>
              <a:path w="7395844" h="9053195">
                <a:moveTo>
                  <a:pt x="0" y="9053064"/>
                </a:moveTo>
                <a:lnTo>
                  <a:pt x="7395513" y="9053064"/>
                </a:lnTo>
                <a:lnTo>
                  <a:pt x="7395513" y="0"/>
                </a:lnTo>
                <a:lnTo>
                  <a:pt x="0" y="0"/>
                </a:lnTo>
                <a:lnTo>
                  <a:pt x="0" y="9053064"/>
                </a:lnTo>
                <a:close/>
              </a:path>
            </a:pathLst>
          </a:custGeom>
          <a:ln w="303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3870"/>
              </a:lnSpc>
            </a:pPr>
            <a:fld id="{81D60167-4931-47E6-BA6A-407CBD079E47}" type="slidenum">
              <a:rPr spc="195" dirty="0"/>
              <a:t>24</a:t>
            </a:fld>
            <a:endParaRPr spc="195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366F10C-62ED-16AD-3DBF-985E51D173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6" y="0"/>
            <a:ext cx="20105512" cy="11309350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372324" y="1454785"/>
            <a:ext cx="6378575" cy="3898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400" spc="110" dirty="0">
                <a:latin typeface="Calibri"/>
                <a:cs typeface="Calibri"/>
              </a:rPr>
              <a:t>POST-TREATMENT </a:t>
            </a:r>
            <a:r>
              <a:rPr sz="2400" spc="150" dirty="0">
                <a:latin typeface="Calibri"/>
                <a:cs typeface="Calibri"/>
              </a:rPr>
              <a:t>CEPHALOMETRIC </a:t>
            </a:r>
            <a:r>
              <a:rPr sz="2400" spc="210" dirty="0">
                <a:latin typeface="Calibri"/>
                <a:cs typeface="Calibri"/>
              </a:rPr>
              <a:t>TRACING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300289" y="1863346"/>
            <a:ext cx="7395845" cy="9053195"/>
          </a:xfrm>
          <a:custGeom>
            <a:avLst/>
            <a:gdLst/>
            <a:ahLst/>
            <a:cxnLst/>
            <a:rect l="l" t="t" r="r" b="b"/>
            <a:pathLst>
              <a:path w="7395844" h="9053195">
                <a:moveTo>
                  <a:pt x="0" y="9053064"/>
                </a:moveTo>
                <a:lnTo>
                  <a:pt x="7395513" y="9053064"/>
                </a:lnTo>
                <a:lnTo>
                  <a:pt x="7395513" y="0"/>
                </a:lnTo>
                <a:lnTo>
                  <a:pt x="0" y="0"/>
                </a:lnTo>
                <a:lnTo>
                  <a:pt x="0" y="9053064"/>
                </a:lnTo>
                <a:close/>
              </a:path>
            </a:pathLst>
          </a:custGeom>
          <a:ln w="303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3870"/>
              </a:lnSpc>
            </a:pPr>
            <a:fld id="{81D60167-4931-47E6-BA6A-407CBD079E47}" type="slidenum">
              <a:rPr spc="195" dirty="0"/>
              <a:t>25</a:t>
            </a:fld>
            <a:endParaRPr spc="195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1D7E6B6-17F9-6F68-DD2A-313B77769F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6" y="0"/>
            <a:ext cx="20105512" cy="11309350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372324" y="1454785"/>
            <a:ext cx="6477635" cy="3898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400" spc="110" dirty="0">
                <a:latin typeface="Calibri"/>
                <a:cs typeface="Calibri"/>
              </a:rPr>
              <a:t>POST-TREATMENT </a:t>
            </a:r>
            <a:r>
              <a:rPr sz="2400" spc="150" dirty="0">
                <a:latin typeface="Calibri"/>
                <a:cs typeface="Calibri"/>
              </a:rPr>
              <a:t>CEPHALOMETRIC</a:t>
            </a:r>
            <a:r>
              <a:rPr sz="2400" spc="170" dirty="0">
                <a:latin typeface="Calibri"/>
                <a:cs typeface="Calibri"/>
              </a:rPr>
              <a:t> </a:t>
            </a:r>
            <a:r>
              <a:rPr sz="2400" spc="215" dirty="0">
                <a:latin typeface="Calibri"/>
                <a:cs typeface="Calibri"/>
              </a:rPr>
              <a:t>ANALYSIS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3870"/>
              </a:lnSpc>
            </a:pPr>
            <a:fld id="{81D60167-4931-47E6-BA6A-407CBD079E47}" type="slidenum">
              <a:rPr spc="195" dirty="0"/>
              <a:t>26</a:t>
            </a:fld>
            <a:endParaRPr spc="195" dirty="0"/>
          </a:p>
        </p:txBody>
      </p:sp>
      <p:sp>
        <p:nvSpPr>
          <p:cNvPr id="3" name="object 3"/>
          <p:cNvSpPr txBox="1"/>
          <p:nvPr/>
        </p:nvSpPr>
        <p:spPr>
          <a:xfrm>
            <a:off x="372063" y="6440628"/>
            <a:ext cx="7887970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spc="130" dirty="0">
                <a:latin typeface="Calibri"/>
                <a:cs typeface="Calibri"/>
              </a:rPr>
              <a:t>INTERPRETATION </a:t>
            </a:r>
            <a:r>
              <a:rPr sz="1950" spc="185" dirty="0">
                <a:latin typeface="Calibri"/>
                <a:cs typeface="Calibri"/>
              </a:rPr>
              <a:t>OF </a:t>
            </a:r>
            <a:r>
              <a:rPr sz="1950" spc="110" dirty="0">
                <a:latin typeface="Calibri"/>
                <a:cs typeface="Calibri"/>
              </a:rPr>
              <a:t>POST-TREATMENT </a:t>
            </a:r>
            <a:r>
              <a:rPr sz="1950" spc="140" dirty="0">
                <a:latin typeface="Calibri"/>
                <a:cs typeface="Calibri"/>
              </a:rPr>
              <a:t>CEPHALOMETRIC</a:t>
            </a:r>
            <a:r>
              <a:rPr sz="1950" spc="75" dirty="0">
                <a:latin typeface="Calibri"/>
                <a:cs typeface="Calibri"/>
              </a:rPr>
              <a:t> </a:t>
            </a:r>
            <a:r>
              <a:rPr sz="1950" spc="165" dirty="0">
                <a:latin typeface="Calibri"/>
                <a:cs typeface="Calibri"/>
              </a:rPr>
              <a:t>ANALYSIS:</a:t>
            </a:r>
            <a:endParaRPr sz="1950">
              <a:latin typeface="Calibri"/>
              <a:cs typeface="Calibri"/>
            </a:endParaRPr>
          </a:p>
        </p:txBody>
      </p:sp>
      <p:graphicFrame>
        <p:nvGraphicFramePr>
          <p:cNvPr id="6" name="object 4">
            <a:extLst>
              <a:ext uri="{FF2B5EF4-FFF2-40B4-BE49-F238E27FC236}">
                <a16:creationId xmlns:a16="http://schemas.microsoft.com/office/drawing/2014/main" id="{811338F9-69C3-43E8-D941-AE4DE3C8A3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0586566"/>
              </p:ext>
            </p:extLst>
          </p:nvPr>
        </p:nvGraphicFramePr>
        <p:xfrm>
          <a:off x="984250" y="1820463"/>
          <a:ext cx="6781788" cy="434184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232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92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92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386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Variable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254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solidFill>
                      <a:srgbClr val="3965A3"/>
                    </a:solidFill>
                  </a:tcPr>
                </a:tc>
                <a:tc>
                  <a:txBody>
                    <a:bodyPr/>
                    <a:lstStyle/>
                    <a:p>
                      <a:pPr marL="154940" algn="ctr">
                        <a:lnSpc>
                          <a:spcPct val="100000"/>
                        </a:lnSpc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Pre-treatment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254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solidFill>
                      <a:srgbClr val="3965A3"/>
                    </a:solidFill>
                  </a:tcPr>
                </a:tc>
                <a:tc>
                  <a:txBody>
                    <a:bodyPr/>
                    <a:lstStyle/>
                    <a:p>
                      <a:pPr marL="164465" algn="ctr">
                        <a:lnSpc>
                          <a:spcPct val="100000"/>
                        </a:lnSpc>
                      </a:pPr>
                      <a:r>
                        <a:rPr sz="11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Normal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Value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254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solidFill>
                      <a:srgbClr val="3965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3863"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100" b="1" spc="1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SNA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7239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386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100" b="1" spc="1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SNB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7239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38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100" b="1" spc="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ANB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7239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386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100" b="1" spc="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Wits</a:t>
                      </a:r>
                      <a:r>
                        <a:rPr sz="1100" b="1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appraisal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7239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38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100" b="1" spc="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Upper incisor to</a:t>
                      </a:r>
                      <a:r>
                        <a:rPr sz="1100" b="1" spc="-1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SN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7239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3866"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100" b="1" spc="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Upper incisor to</a:t>
                      </a:r>
                      <a:r>
                        <a:rPr sz="1100" b="1" spc="-1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NA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7239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386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100" b="1" spc="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Lower incisor to mandibular</a:t>
                      </a:r>
                      <a:r>
                        <a:rPr sz="1100" b="1" spc="-2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plane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7239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38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100" b="1" spc="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Inter incisal</a:t>
                      </a:r>
                      <a:r>
                        <a:rPr sz="1100" b="1" spc="-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angle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7239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3866"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100" b="1" spc="1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FMA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7239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38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100" b="1" spc="1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SN-MP</a:t>
                      </a:r>
                      <a:r>
                        <a:rPr sz="1100" b="1" spc="-1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angle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7239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386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100" b="1" spc="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Upper </a:t>
                      </a:r>
                      <a:r>
                        <a:rPr sz="1100" b="1" spc="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anterior </a:t>
                      </a:r>
                      <a:r>
                        <a:rPr sz="1100" b="1" spc="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face</a:t>
                      </a:r>
                      <a:r>
                        <a:rPr sz="1100" b="1" spc="-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height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7239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386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100" b="1" spc="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Lower </a:t>
                      </a:r>
                      <a:r>
                        <a:rPr sz="1100" b="1" spc="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anterior </a:t>
                      </a:r>
                      <a:r>
                        <a:rPr sz="1100" b="1" spc="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face</a:t>
                      </a:r>
                      <a:r>
                        <a:rPr sz="1100" b="1" spc="-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height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7239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38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100" b="1" spc="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Anterior </a:t>
                      </a:r>
                      <a:r>
                        <a:rPr sz="1100" b="1" spc="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face height</a:t>
                      </a:r>
                      <a:r>
                        <a:rPr sz="1100" b="1" spc="-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ratio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7239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386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100" b="1" spc="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Lower incisor to</a:t>
                      </a:r>
                      <a:r>
                        <a:rPr sz="1100" b="1" spc="-4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Apo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7239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38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100" b="1" spc="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Lower lip to </a:t>
                      </a:r>
                      <a:r>
                        <a:rPr sz="1100" b="1" spc="15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100" b="1" spc="-2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0" dirty="0">
                          <a:solidFill>
                            <a:srgbClr val="161617"/>
                          </a:solidFill>
                          <a:latin typeface="Arial"/>
                          <a:cs typeface="Arial"/>
                        </a:rPr>
                        <a:t>plane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7239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151FBA8-20DA-F8A0-FD20-95B502089B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6" y="0"/>
            <a:ext cx="20105512" cy="11309350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365506" y="1593850"/>
            <a:ext cx="4302125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spc="140" dirty="0">
                <a:latin typeface="Calibri"/>
                <a:cs typeface="Calibri"/>
              </a:rPr>
              <a:t>CEPHALOMETRIC</a:t>
            </a:r>
            <a:r>
              <a:rPr sz="1950" spc="105" dirty="0">
                <a:latin typeface="Calibri"/>
                <a:cs typeface="Calibri"/>
              </a:rPr>
              <a:t> </a:t>
            </a:r>
            <a:r>
              <a:rPr sz="1950" spc="165" dirty="0">
                <a:latin typeface="Calibri"/>
                <a:cs typeface="Calibri"/>
              </a:rPr>
              <a:t>SUPERIMPOSITION</a:t>
            </a:r>
            <a:endParaRPr sz="195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3870"/>
              </a:lnSpc>
            </a:pPr>
            <a:fld id="{81D60167-4931-47E6-BA6A-407CBD079E47}" type="slidenum">
              <a:rPr spc="195" dirty="0"/>
              <a:t>27</a:t>
            </a:fld>
            <a:endParaRPr spc="195" dirty="0"/>
          </a:p>
        </p:txBody>
      </p:sp>
      <p:sp>
        <p:nvSpPr>
          <p:cNvPr id="3" name="object 3"/>
          <p:cNvSpPr txBox="1"/>
          <p:nvPr/>
        </p:nvSpPr>
        <p:spPr>
          <a:xfrm>
            <a:off x="365506" y="5990380"/>
            <a:ext cx="8155940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spc="130" dirty="0">
                <a:latin typeface="Calibri"/>
                <a:cs typeface="Calibri"/>
              </a:rPr>
              <a:t>INTERPRETATION </a:t>
            </a:r>
            <a:r>
              <a:rPr sz="1950" spc="185" dirty="0">
                <a:latin typeface="Calibri"/>
                <a:cs typeface="Calibri"/>
              </a:rPr>
              <a:t>OF </a:t>
            </a:r>
            <a:r>
              <a:rPr sz="1950" spc="180" dirty="0">
                <a:latin typeface="Calibri"/>
                <a:cs typeface="Calibri"/>
              </a:rPr>
              <a:t>END </a:t>
            </a:r>
            <a:r>
              <a:rPr sz="1950" spc="185" dirty="0">
                <a:latin typeface="Calibri"/>
                <a:cs typeface="Calibri"/>
              </a:rPr>
              <a:t>OF </a:t>
            </a:r>
            <a:r>
              <a:rPr sz="1950" spc="85" dirty="0">
                <a:latin typeface="Calibri"/>
                <a:cs typeface="Calibri"/>
              </a:rPr>
              <a:t>TREATMENT </a:t>
            </a:r>
            <a:r>
              <a:rPr sz="1950" spc="140" dirty="0">
                <a:latin typeface="Calibri"/>
                <a:cs typeface="Calibri"/>
              </a:rPr>
              <a:t>CEPHALOMETRIC</a:t>
            </a:r>
            <a:r>
              <a:rPr sz="1950" spc="-25" dirty="0">
                <a:latin typeface="Calibri"/>
                <a:cs typeface="Calibri"/>
              </a:rPr>
              <a:t> </a:t>
            </a:r>
            <a:r>
              <a:rPr sz="1950" spc="165" dirty="0">
                <a:latin typeface="Calibri"/>
                <a:cs typeface="Calibri"/>
              </a:rPr>
              <a:t>ANALYSIS:</a:t>
            </a:r>
            <a:endParaRPr sz="19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7CF6384-F32B-5E6C-2DF5-D50775AB5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6" y="0"/>
            <a:ext cx="20105512" cy="11309350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pc="195" dirty="0"/>
              <a:t>SECTION </a:t>
            </a:r>
            <a:r>
              <a:rPr spc="20" dirty="0"/>
              <a:t>1. </a:t>
            </a:r>
            <a:r>
              <a:rPr spc="95" dirty="0"/>
              <a:t>PRE-TREATMENT</a:t>
            </a:r>
            <a:r>
              <a:rPr spc="135" dirty="0"/>
              <a:t> </a:t>
            </a:r>
            <a:r>
              <a:rPr spc="165" dirty="0"/>
              <a:t>ASSESSMENT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03148" y="2870056"/>
            <a:ext cx="3083560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spc="165" dirty="0">
                <a:latin typeface="Calibri"/>
                <a:cs typeface="Calibri"/>
              </a:rPr>
              <a:t>PRESENTING</a:t>
            </a:r>
            <a:r>
              <a:rPr sz="1950" spc="80" dirty="0">
                <a:latin typeface="Calibri"/>
                <a:cs typeface="Calibri"/>
              </a:rPr>
              <a:t> </a:t>
            </a:r>
            <a:r>
              <a:rPr sz="1950" spc="150" dirty="0">
                <a:latin typeface="Calibri"/>
                <a:cs typeface="Calibri"/>
              </a:rPr>
              <a:t>COMPLAINT:</a:t>
            </a:r>
            <a:endParaRPr sz="195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3148" y="4229718"/>
            <a:ext cx="3466465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spc="120" dirty="0">
                <a:latin typeface="Calibri"/>
                <a:cs typeface="Calibri"/>
              </a:rPr>
              <a:t>RELEVANT </a:t>
            </a:r>
            <a:r>
              <a:rPr sz="1950" spc="140" dirty="0">
                <a:latin typeface="Calibri"/>
                <a:cs typeface="Calibri"/>
              </a:rPr>
              <a:t>MEDICAL</a:t>
            </a:r>
            <a:r>
              <a:rPr sz="1950" spc="70" dirty="0">
                <a:latin typeface="Calibri"/>
                <a:cs typeface="Calibri"/>
              </a:rPr>
              <a:t> </a:t>
            </a:r>
            <a:r>
              <a:rPr sz="1950" spc="125" dirty="0">
                <a:latin typeface="Calibri"/>
                <a:cs typeface="Calibri"/>
              </a:rPr>
              <a:t>HISTORY:</a:t>
            </a:r>
            <a:endParaRPr sz="19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1893" y="5983248"/>
            <a:ext cx="19185656" cy="25137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25"/>
              </a:spcBef>
            </a:pPr>
            <a:r>
              <a:rPr sz="1950" spc="140" dirty="0">
                <a:latin typeface="Calibri"/>
                <a:cs typeface="Calibri"/>
              </a:rPr>
              <a:t>EXTRA </a:t>
            </a:r>
            <a:r>
              <a:rPr sz="1950" spc="185" dirty="0">
                <a:latin typeface="Calibri"/>
                <a:cs typeface="Calibri"/>
              </a:rPr>
              <a:t>ORAL</a:t>
            </a:r>
            <a:r>
              <a:rPr sz="1950" spc="75" dirty="0">
                <a:latin typeface="Calibri"/>
                <a:cs typeface="Calibri"/>
              </a:rPr>
              <a:t> </a:t>
            </a:r>
            <a:r>
              <a:rPr sz="1950" spc="175" dirty="0">
                <a:latin typeface="Calibri"/>
                <a:cs typeface="Calibri"/>
              </a:rPr>
              <a:t>EXAMINATION:</a:t>
            </a:r>
            <a:endParaRPr sz="1950" dirty="0">
              <a:latin typeface="Calibri"/>
              <a:cs typeface="Calibri"/>
            </a:endParaRPr>
          </a:p>
          <a:p>
            <a:pPr marL="12700" marR="2279650">
              <a:lnSpc>
                <a:spcPct val="137400"/>
              </a:lnSpc>
              <a:spcBef>
                <a:spcPts val="305"/>
              </a:spcBef>
            </a:pPr>
            <a:r>
              <a:rPr sz="1100" dirty="0">
                <a:latin typeface="Arial"/>
                <a:cs typeface="Arial"/>
              </a:rPr>
              <a:t>Skeletal</a:t>
            </a:r>
            <a:r>
              <a:rPr sz="1100" spc="-3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Examination  Saggital</a:t>
            </a:r>
          </a:p>
          <a:p>
            <a:pPr marL="12700" marR="2783205">
              <a:lnSpc>
                <a:spcPct val="137400"/>
              </a:lnSpc>
            </a:pPr>
            <a:r>
              <a:rPr sz="1100" spc="-10" dirty="0">
                <a:latin typeface="Arial"/>
                <a:cs typeface="Arial"/>
              </a:rPr>
              <a:t>Vertical  </a:t>
            </a:r>
            <a:r>
              <a:rPr sz="1100" spc="-35" dirty="0">
                <a:latin typeface="Arial"/>
                <a:cs typeface="Arial"/>
              </a:rPr>
              <a:t>T</a:t>
            </a:r>
            <a:r>
              <a:rPr sz="1100" dirty="0">
                <a:latin typeface="Arial"/>
                <a:cs typeface="Arial"/>
              </a:rPr>
              <a:t>ransverse</a:t>
            </a:r>
          </a:p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sz="1100" dirty="0">
                <a:latin typeface="Arial"/>
                <a:cs typeface="Arial"/>
              </a:rPr>
              <a:t>Soft tissue</a:t>
            </a:r>
            <a:r>
              <a:rPr sz="1100" spc="-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Examination</a:t>
            </a:r>
          </a:p>
          <a:p>
            <a:pPr>
              <a:lnSpc>
                <a:spcPct val="100000"/>
              </a:lnSpc>
            </a:pPr>
            <a:endParaRPr sz="1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000" dirty="0">
              <a:latin typeface="Arial"/>
              <a:cs typeface="Arial"/>
            </a:endParaRPr>
          </a:p>
          <a:p>
            <a:pPr marL="13335">
              <a:lnSpc>
                <a:spcPct val="100000"/>
              </a:lnSpc>
            </a:pPr>
            <a:r>
              <a:rPr sz="1950" spc="150" dirty="0">
                <a:latin typeface="Calibri"/>
                <a:cs typeface="Calibri"/>
              </a:rPr>
              <a:t>INTRA </a:t>
            </a:r>
            <a:r>
              <a:rPr sz="1950" spc="185" dirty="0">
                <a:latin typeface="Calibri"/>
                <a:cs typeface="Calibri"/>
              </a:rPr>
              <a:t>ORAL</a:t>
            </a:r>
            <a:r>
              <a:rPr sz="1950" spc="75" dirty="0">
                <a:latin typeface="Calibri"/>
                <a:cs typeface="Calibri"/>
              </a:rPr>
              <a:t> </a:t>
            </a:r>
            <a:r>
              <a:rPr sz="1950" spc="175" dirty="0">
                <a:latin typeface="Calibri"/>
                <a:cs typeface="Calibri"/>
              </a:rPr>
              <a:t>EXAMINATION:</a:t>
            </a:r>
            <a:endParaRPr sz="1950" dirty="0">
              <a:latin typeface="Calibri"/>
              <a:cs typeface="Calibri"/>
            </a:endParaRPr>
          </a:p>
          <a:p>
            <a:pPr marL="12700" marR="2625725">
              <a:lnSpc>
                <a:spcPct val="100000"/>
              </a:lnSpc>
              <a:spcBef>
                <a:spcPts val="810"/>
              </a:spcBef>
            </a:pPr>
            <a:r>
              <a:rPr sz="1100" dirty="0">
                <a:latin typeface="Arial"/>
                <a:cs typeface="Arial"/>
              </a:rPr>
              <a:t>Soft</a:t>
            </a:r>
            <a:r>
              <a:rPr sz="1100" spc="-30" dirty="0">
                <a:latin typeface="Arial"/>
                <a:cs typeface="Arial"/>
              </a:rPr>
              <a:t> </a:t>
            </a:r>
            <a:r>
              <a:rPr sz="1100" spc="-10" dirty="0">
                <a:latin typeface="Arial"/>
                <a:cs typeface="Arial"/>
              </a:rPr>
              <a:t>Tissues:</a:t>
            </a:r>
            <a:endParaRPr sz="1100" dirty="0">
              <a:latin typeface="Arial"/>
              <a:cs typeface="Arial"/>
            </a:endParaRPr>
          </a:p>
          <a:p>
            <a:pPr marL="12700" marR="2625725">
              <a:lnSpc>
                <a:spcPct val="100000"/>
              </a:lnSpc>
              <a:spcBef>
                <a:spcPts val="400"/>
              </a:spcBef>
            </a:pPr>
            <a:r>
              <a:rPr sz="1100" dirty="0">
                <a:latin typeface="Arial"/>
                <a:cs typeface="Arial"/>
              </a:rPr>
              <a:t>Oral</a:t>
            </a:r>
            <a:r>
              <a:rPr sz="1100" spc="-60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Hygiene:</a:t>
            </a:r>
            <a:endParaRPr sz="1100" dirty="0">
              <a:latin typeface="Arial"/>
              <a:cs typeface="Arial"/>
            </a:endParaRPr>
          </a:p>
          <a:p>
            <a:pPr marL="12700" marR="2625725">
              <a:lnSpc>
                <a:spcPct val="100000"/>
              </a:lnSpc>
              <a:spcBef>
                <a:spcPts val="405"/>
              </a:spcBef>
            </a:pPr>
            <a:r>
              <a:rPr sz="1100" spc="-5" dirty="0">
                <a:latin typeface="Arial"/>
                <a:cs typeface="Arial"/>
              </a:rPr>
              <a:t>Dental</a:t>
            </a:r>
            <a:r>
              <a:rPr sz="1100" spc="-55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Health: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03148" y="8817519"/>
            <a:ext cx="1858645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spc="65" dirty="0">
                <a:latin typeface="Calibri"/>
                <a:cs typeface="Calibri"/>
              </a:rPr>
              <a:t>TEETH</a:t>
            </a:r>
            <a:r>
              <a:rPr sz="1950" spc="40" dirty="0">
                <a:latin typeface="Calibri"/>
                <a:cs typeface="Calibri"/>
              </a:rPr>
              <a:t> </a:t>
            </a:r>
            <a:r>
              <a:rPr sz="1950" spc="110" dirty="0">
                <a:latin typeface="Calibri"/>
                <a:cs typeface="Calibri"/>
              </a:rPr>
              <a:t>PRESENT:</a:t>
            </a:r>
            <a:endParaRPr sz="195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01893" y="1722455"/>
            <a:ext cx="11326557" cy="11505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497840">
              <a:lnSpc>
                <a:spcPct val="137400"/>
              </a:lnSpc>
              <a:spcBef>
                <a:spcPts val="95"/>
              </a:spcBef>
            </a:pPr>
            <a:r>
              <a:rPr sz="1100" dirty="0">
                <a:latin typeface="Arial"/>
                <a:cs typeface="Arial"/>
              </a:rPr>
              <a:t>Patient</a:t>
            </a:r>
            <a:r>
              <a:rPr sz="1100" spc="-45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Details: </a:t>
            </a:r>
            <a:endParaRPr lang="en-US" sz="1100" spc="-5" dirty="0">
              <a:latin typeface="Arial"/>
              <a:cs typeface="Arial"/>
            </a:endParaRPr>
          </a:p>
          <a:p>
            <a:pPr marL="12700" marR="497840">
              <a:lnSpc>
                <a:spcPct val="137400"/>
              </a:lnSpc>
              <a:spcBef>
                <a:spcPts val="95"/>
              </a:spcBef>
            </a:pPr>
            <a:r>
              <a:rPr sz="1100" dirty="0">
                <a:latin typeface="Arial"/>
                <a:cs typeface="Arial"/>
              </a:rPr>
              <a:t>Initials:</a:t>
            </a: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sz="1100" dirty="0">
                <a:latin typeface="Arial"/>
                <a:cs typeface="Arial"/>
              </a:rPr>
              <a:t>Gender:</a:t>
            </a: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sz="1100" spc="-5" dirty="0">
                <a:latin typeface="Arial"/>
                <a:cs typeface="Arial"/>
              </a:rPr>
              <a:t>Date </a:t>
            </a:r>
            <a:r>
              <a:rPr sz="1100" dirty="0">
                <a:latin typeface="Arial"/>
                <a:cs typeface="Arial"/>
              </a:rPr>
              <a:t>of</a:t>
            </a:r>
            <a:r>
              <a:rPr sz="1100" spc="-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Birth:</a:t>
            </a: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sz="1100" dirty="0">
                <a:latin typeface="Arial"/>
                <a:cs typeface="Arial"/>
              </a:rPr>
              <a:t>Age at start of</a:t>
            </a:r>
            <a:r>
              <a:rPr sz="1100" spc="-4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treatment:</a:t>
            </a:r>
          </a:p>
        </p:txBody>
      </p:sp>
      <p:sp>
        <p:nvSpPr>
          <p:cNvPr id="8" name="object 8"/>
          <p:cNvSpPr/>
          <p:nvPr/>
        </p:nvSpPr>
        <p:spPr>
          <a:xfrm>
            <a:off x="1130017" y="9425859"/>
            <a:ext cx="6636635" cy="107811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3870"/>
              </a:lnSpc>
            </a:pPr>
            <a:fld id="{81D60167-4931-47E6-BA6A-407CBD079E47}" type="slidenum">
              <a:rPr spc="195" dirty="0"/>
              <a:t>3</a:t>
            </a:fld>
            <a:endParaRPr spc="19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8479030-168E-6094-E6CC-62ED46BFAF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6" y="0"/>
            <a:ext cx="20105512" cy="11309350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401893" y="1232987"/>
            <a:ext cx="19403757" cy="2181751"/>
          </a:xfrm>
          <a:prstGeom prst="rect">
            <a:avLst/>
          </a:prstGeom>
        </p:spPr>
        <p:txBody>
          <a:bodyPr vert="horz" wrap="square" lIns="0" tIns="17970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415"/>
              </a:spcBef>
            </a:pPr>
            <a:r>
              <a:rPr sz="1950" spc="180" dirty="0">
                <a:latin typeface="Calibri"/>
                <a:cs typeface="Calibri"/>
              </a:rPr>
              <a:t>OCCLUSAL</a:t>
            </a:r>
            <a:r>
              <a:rPr sz="1950" spc="55" dirty="0">
                <a:latin typeface="Calibri"/>
                <a:cs typeface="Calibri"/>
              </a:rPr>
              <a:t> </a:t>
            </a:r>
            <a:r>
              <a:rPr sz="1950" spc="100" dirty="0">
                <a:latin typeface="Calibri"/>
                <a:cs typeface="Calibri"/>
              </a:rPr>
              <a:t>FEATURES.</a:t>
            </a:r>
            <a:endParaRPr sz="1950" dirty="0">
              <a:latin typeface="Calibri"/>
              <a:cs typeface="Calibri"/>
            </a:endParaRPr>
          </a:p>
          <a:p>
            <a:pPr marL="12700" marR="1534160">
              <a:lnSpc>
                <a:spcPct val="137400"/>
              </a:lnSpc>
              <a:spcBef>
                <a:spcPts val="195"/>
              </a:spcBef>
            </a:pPr>
            <a:r>
              <a:rPr sz="1100" dirty="0">
                <a:latin typeface="Arial"/>
                <a:cs typeface="Arial"/>
              </a:rPr>
              <a:t>Incisor</a:t>
            </a:r>
            <a:r>
              <a:rPr sz="1100" spc="-4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relationship: </a:t>
            </a:r>
            <a:endParaRPr lang="en-US" sz="1100" dirty="0">
              <a:latin typeface="Arial"/>
              <a:cs typeface="Arial"/>
            </a:endParaRPr>
          </a:p>
          <a:p>
            <a:pPr marL="12700" marR="1534160">
              <a:lnSpc>
                <a:spcPct val="137400"/>
              </a:lnSpc>
              <a:spcBef>
                <a:spcPts val="195"/>
              </a:spcBef>
            </a:pPr>
            <a:r>
              <a:rPr sz="1100" dirty="0">
                <a:latin typeface="Arial"/>
                <a:cs typeface="Arial"/>
              </a:rPr>
              <a:t>Overjet (mm): </a:t>
            </a:r>
            <a:endParaRPr lang="en-US" sz="1100" dirty="0">
              <a:latin typeface="Arial"/>
              <a:cs typeface="Arial"/>
            </a:endParaRPr>
          </a:p>
          <a:p>
            <a:pPr marL="12700" marR="1534160">
              <a:lnSpc>
                <a:spcPct val="137400"/>
              </a:lnSpc>
              <a:spcBef>
                <a:spcPts val="195"/>
              </a:spcBef>
            </a:pPr>
            <a:r>
              <a:rPr sz="1100" dirty="0">
                <a:latin typeface="Arial"/>
                <a:cs typeface="Arial"/>
              </a:rPr>
              <a:t>Overbite: </a:t>
            </a:r>
            <a:endParaRPr lang="en-US" sz="1100" dirty="0">
              <a:latin typeface="Arial"/>
              <a:cs typeface="Arial"/>
            </a:endParaRPr>
          </a:p>
          <a:p>
            <a:pPr marL="12700" marR="1534160">
              <a:lnSpc>
                <a:spcPct val="137400"/>
              </a:lnSpc>
              <a:spcBef>
                <a:spcPts val="195"/>
              </a:spcBef>
            </a:pPr>
            <a:r>
              <a:rPr sz="1100" spc="-5" dirty="0" err="1">
                <a:latin typeface="Arial"/>
                <a:cs typeface="Arial"/>
              </a:rPr>
              <a:t>Centrelines</a:t>
            </a:r>
            <a:r>
              <a:rPr sz="1100" spc="-5" dirty="0">
                <a:latin typeface="Arial"/>
                <a:cs typeface="Arial"/>
              </a:rPr>
              <a:t>:</a:t>
            </a:r>
            <a:endParaRPr sz="1100" dirty="0">
              <a:latin typeface="Arial"/>
              <a:cs typeface="Arial"/>
            </a:endParaRPr>
          </a:p>
          <a:p>
            <a:pPr marL="12700" marR="920750">
              <a:lnSpc>
                <a:spcPct val="137400"/>
              </a:lnSpc>
            </a:pPr>
            <a:r>
              <a:rPr sz="1100" spc="-5" dirty="0">
                <a:latin typeface="Arial"/>
                <a:cs typeface="Arial"/>
              </a:rPr>
              <a:t>Left buccal </a:t>
            </a:r>
            <a:r>
              <a:rPr sz="1100" dirty="0">
                <a:latin typeface="Arial"/>
                <a:cs typeface="Arial"/>
              </a:rPr>
              <a:t>segments relation: </a:t>
            </a:r>
            <a:endParaRPr lang="en-US" sz="1100" dirty="0">
              <a:latin typeface="Arial"/>
              <a:cs typeface="Arial"/>
            </a:endParaRPr>
          </a:p>
          <a:p>
            <a:pPr marL="12700" marR="920750">
              <a:lnSpc>
                <a:spcPct val="137400"/>
              </a:lnSpc>
            </a:pPr>
            <a:r>
              <a:rPr sz="1100" spc="-5" dirty="0">
                <a:latin typeface="Arial"/>
                <a:cs typeface="Arial"/>
              </a:rPr>
              <a:t>Right buccal </a:t>
            </a:r>
            <a:r>
              <a:rPr sz="1100" dirty="0">
                <a:latin typeface="Arial"/>
                <a:cs typeface="Arial"/>
              </a:rPr>
              <a:t>segments relation: </a:t>
            </a:r>
            <a:endParaRPr lang="en-US" sz="1100" dirty="0">
              <a:latin typeface="Arial"/>
              <a:cs typeface="Arial"/>
            </a:endParaRPr>
          </a:p>
          <a:p>
            <a:pPr marL="12700" marR="920750">
              <a:lnSpc>
                <a:spcPct val="137400"/>
              </a:lnSpc>
            </a:pPr>
            <a:r>
              <a:rPr sz="1100" spc="-5" dirty="0">
                <a:latin typeface="Arial"/>
                <a:cs typeface="Arial"/>
              </a:rPr>
              <a:t>Crossbites: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3148" y="6799577"/>
            <a:ext cx="2045970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spc="130" dirty="0">
                <a:latin typeface="Calibri"/>
                <a:cs typeface="Calibri"/>
              </a:rPr>
              <a:t>SPACE</a:t>
            </a:r>
            <a:r>
              <a:rPr sz="1950" spc="75" dirty="0">
                <a:latin typeface="Calibri"/>
                <a:cs typeface="Calibri"/>
              </a:rPr>
              <a:t> </a:t>
            </a:r>
            <a:r>
              <a:rPr sz="1950" spc="165" dirty="0">
                <a:latin typeface="Calibri"/>
                <a:cs typeface="Calibri"/>
              </a:rPr>
              <a:t>ANALYSIS:</a:t>
            </a:r>
            <a:endParaRPr sz="19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1892" y="5197835"/>
            <a:ext cx="19403757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Arial"/>
                <a:cs typeface="Arial"/>
              </a:rPr>
              <a:t>Other </a:t>
            </a:r>
            <a:r>
              <a:rPr sz="1100" spc="-5" dirty="0">
                <a:latin typeface="Arial"/>
                <a:cs typeface="Arial"/>
              </a:rPr>
              <a:t>occlusal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features:</a:t>
            </a:r>
          </a:p>
        </p:txBody>
      </p:sp>
      <p:sp>
        <p:nvSpPr>
          <p:cNvPr id="5" name="object 5"/>
          <p:cNvSpPr/>
          <p:nvPr/>
        </p:nvSpPr>
        <p:spPr>
          <a:xfrm>
            <a:off x="1549690" y="3574239"/>
            <a:ext cx="3975675" cy="14640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3870"/>
              </a:lnSpc>
            </a:pPr>
            <a:fld id="{81D60167-4931-47E6-BA6A-407CBD079E47}" type="slidenum">
              <a:rPr spc="195" dirty="0"/>
              <a:t>4</a:t>
            </a:fld>
            <a:endParaRPr spc="19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D74C46D8-F6A4-19AF-6916-2460A11B0A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6" y="0"/>
            <a:ext cx="20105512" cy="11309350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372324" y="1343359"/>
            <a:ext cx="4785360" cy="3898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400" spc="140" dirty="0">
                <a:latin typeface="Calibri"/>
                <a:cs typeface="Calibri"/>
              </a:rPr>
              <a:t>PRE-TREATMENT—PHOTOGRAPHS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3870"/>
              </a:lnSpc>
            </a:pPr>
            <a:fld id="{81D60167-4931-47E6-BA6A-407CBD079E47}" type="slidenum">
              <a:rPr spc="195" dirty="0"/>
              <a:t>5</a:t>
            </a:fld>
            <a:endParaRPr spc="195" dirty="0"/>
          </a:p>
        </p:txBody>
      </p:sp>
      <p:sp>
        <p:nvSpPr>
          <p:cNvPr id="3" name="object 3"/>
          <p:cNvSpPr txBox="1"/>
          <p:nvPr/>
        </p:nvSpPr>
        <p:spPr>
          <a:xfrm>
            <a:off x="7678803" y="6616149"/>
            <a:ext cx="443230" cy="5454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b="1" dirty="0">
                <a:latin typeface="Arial"/>
                <a:cs typeface="Arial"/>
              </a:rPr>
              <a:t>Date: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50"/>
              </a:spcBef>
            </a:pPr>
            <a:r>
              <a:rPr sz="1300" b="1" dirty="0">
                <a:latin typeface="Arial"/>
                <a:cs typeface="Arial"/>
              </a:rPr>
              <a:t>Age:</a:t>
            </a:r>
            <a:endParaRPr sz="13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62895" y="1994871"/>
            <a:ext cx="4756785" cy="3320415"/>
          </a:xfrm>
          <a:prstGeom prst="rect">
            <a:avLst/>
          </a:prstGeom>
          <a:ln w="3038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9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150" b="1" dirty="0">
                <a:latin typeface="Arial"/>
                <a:cs typeface="Arial"/>
              </a:rPr>
              <a:t>Extraoral</a:t>
            </a:r>
            <a:r>
              <a:rPr sz="2150" b="1" spc="-5" dirty="0">
                <a:latin typeface="Arial"/>
                <a:cs typeface="Arial"/>
              </a:rPr>
              <a:t> </a:t>
            </a:r>
            <a:r>
              <a:rPr sz="2150" b="1" dirty="0">
                <a:latin typeface="Arial"/>
                <a:cs typeface="Arial"/>
              </a:rPr>
              <a:t>profile</a:t>
            </a:r>
            <a:endParaRPr sz="21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62895" y="5518135"/>
            <a:ext cx="4756785" cy="2762885"/>
          </a:xfrm>
          <a:prstGeom prst="rect">
            <a:avLst/>
          </a:prstGeom>
          <a:ln w="3038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4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150" b="1" spc="-5" dirty="0">
                <a:latin typeface="Arial"/>
                <a:cs typeface="Arial"/>
              </a:rPr>
              <a:t>Upper </a:t>
            </a:r>
            <a:r>
              <a:rPr sz="2150" b="1" dirty="0">
                <a:latin typeface="Arial"/>
                <a:cs typeface="Arial"/>
              </a:rPr>
              <a:t>occlusal</a:t>
            </a:r>
            <a:endParaRPr sz="21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562895" y="8512023"/>
            <a:ext cx="4756785" cy="2404745"/>
          </a:xfrm>
          <a:prstGeom prst="rect">
            <a:avLst/>
          </a:prstGeom>
          <a:ln w="3038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150" b="1" spc="-5" dirty="0">
                <a:latin typeface="Arial"/>
                <a:cs typeface="Arial"/>
              </a:rPr>
              <a:t>Right </a:t>
            </a:r>
            <a:r>
              <a:rPr sz="2150" b="1" dirty="0">
                <a:latin typeface="Arial"/>
                <a:cs typeface="Arial"/>
              </a:rPr>
              <a:t>buccal</a:t>
            </a:r>
            <a:endParaRPr sz="21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784940" y="8512023"/>
            <a:ext cx="4756785" cy="2404745"/>
          </a:xfrm>
          <a:prstGeom prst="rect">
            <a:avLst/>
          </a:prstGeom>
          <a:ln w="3038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20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</a:pPr>
            <a:r>
              <a:rPr sz="2150" b="1" dirty="0">
                <a:latin typeface="Arial"/>
                <a:cs typeface="Arial"/>
              </a:rPr>
              <a:t>Left</a:t>
            </a:r>
            <a:r>
              <a:rPr sz="2150" b="1" spc="-5" dirty="0">
                <a:latin typeface="Arial"/>
                <a:cs typeface="Arial"/>
              </a:rPr>
              <a:t> </a:t>
            </a:r>
            <a:r>
              <a:rPr sz="2150" b="1" dirty="0">
                <a:latin typeface="Arial"/>
                <a:cs typeface="Arial"/>
              </a:rPr>
              <a:t>buccal</a:t>
            </a:r>
            <a:endParaRPr sz="21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706697" y="8512023"/>
            <a:ext cx="4756785" cy="2404745"/>
          </a:xfrm>
          <a:prstGeom prst="rect">
            <a:avLst/>
          </a:prstGeom>
          <a:ln w="3038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200">
              <a:latin typeface="Times New Roman"/>
              <a:cs typeface="Times New Roman"/>
            </a:endParaRPr>
          </a:p>
          <a:p>
            <a:pPr marR="57150" algn="ctr">
              <a:lnSpc>
                <a:spcPct val="100000"/>
              </a:lnSpc>
            </a:pPr>
            <a:r>
              <a:rPr sz="2150" b="1" dirty="0">
                <a:latin typeface="Arial"/>
                <a:cs typeface="Arial"/>
              </a:rPr>
              <a:t>Frontal</a:t>
            </a:r>
            <a:endParaRPr sz="21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784940" y="5518135"/>
            <a:ext cx="4756785" cy="2762885"/>
          </a:xfrm>
          <a:prstGeom prst="rect">
            <a:avLst/>
          </a:prstGeom>
          <a:ln w="3038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45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</a:pPr>
            <a:r>
              <a:rPr sz="2150" b="1" dirty="0">
                <a:latin typeface="Arial"/>
                <a:cs typeface="Arial"/>
              </a:rPr>
              <a:t>Lower</a:t>
            </a:r>
            <a:r>
              <a:rPr sz="2150" b="1" spc="-5" dirty="0">
                <a:latin typeface="Arial"/>
                <a:cs typeface="Arial"/>
              </a:rPr>
              <a:t> </a:t>
            </a:r>
            <a:r>
              <a:rPr sz="2150" b="1" dirty="0">
                <a:latin typeface="Arial"/>
                <a:cs typeface="Arial"/>
              </a:rPr>
              <a:t>occlusal</a:t>
            </a:r>
            <a:endParaRPr sz="215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706697" y="1994871"/>
            <a:ext cx="4756785" cy="3320415"/>
          </a:xfrm>
          <a:prstGeom prst="rect">
            <a:avLst/>
          </a:prstGeom>
          <a:ln w="3038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9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150" b="1" dirty="0">
                <a:latin typeface="Arial"/>
                <a:cs typeface="Arial"/>
              </a:rPr>
              <a:t>Extraoral</a:t>
            </a:r>
            <a:r>
              <a:rPr sz="2150" b="1" spc="-5" dirty="0">
                <a:latin typeface="Arial"/>
                <a:cs typeface="Arial"/>
              </a:rPr>
              <a:t> </a:t>
            </a:r>
            <a:r>
              <a:rPr sz="2150" b="1" dirty="0">
                <a:latin typeface="Arial"/>
                <a:cs typeface="Arial"/>
              </a:rPr>
              <a:t>frontal</a:t>
            </a:r>
            <a:endParaRPr sz="215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784940" y="1994871"/>
            <a:ext cx="4756785" cy="3320415"/>
          </a:xfrm>
          <a:prstGeom prst="rect">
            <a:avLst/>
          </a:prstGeom>
          <a:ln w="3038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 marL="1899285" marR="1313815" indent="-577850">
              <a:lnSpc>
                <a:spcPct val="100000"/>
              </a:lnSpc>
              <a:spcBef>
                <a:spcPts val="2090"/>
              </a:spcBef>
            </a:pPr>
            <a:r>
              <a:rPr sz="2150" b="1" dirty="0">
                <a:latin typeface="Arial"/>
                <a:cs typeface="Arial"/>
              </a:rPr>
              <a:t>Extraoral</a:t>
            </a:r>
            <a:r>
              <a:rPr sz="2150" b="1" spc="-75" dirty="0">
                <a:latin typeface="Arial"/>
                <a:cs typeface="Arial"/>
              </a:rPr>
              <a:t> </a:t>
            </a:r>
            <a:r>
              <a:rPr sz="2150" b="1" dirty="0">
                <a:latin typeface="Arial"/>
                <a:cs typeface="Arial"/>
              </a:rPr>
              <a:t>frontal  </a:t>
            </a:r>
            <a:r>
              <a:rPr sz="2150" b="1" spc="-5" dirty="0">
                <a:latin typeface="Arial"/>
                <a:cs typeface="Arial"/>
              </a:rPr>
              <a:t>smiling</a:t>
            </a:r>
            <a:endParaRPr sz="21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A4F14EC-CEFF-08C2-E29E-6E6DE70825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716" y="-222759"/>
            <a:ext cx="20568356" cy="11309350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372324" y="1343359"/>
            <a:ext cx="3429000" cy="3898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400" spc="100" dirty="0">
                <a:latin typeface="Calibri"/>
                <a:cs typeface="Calibri"/>
              </a:rPr>
              <a:t>PRE-TREATMENT—CASTS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3870"/>
              </a:lnSpc>
            </a:pPr>
            <a:fld id="{81D60167-4931-47E6-BA6A-407CBD079E47}" type="slidenum">
              <a:rPr spc="195" dirty="0"/>
              <a:t>6</a:t>
            </a:fld>
            <a:endParaRPr spc="195" dirty="0"/>
          </a:p>
        </p:txBody>
      </p:sp>
      <p:sp>
        <p:nvSpPr>
          <p:cNvPr id="3" name="object 3"/>
          <p:cNvSpPr txBox="1"/>
          <p:nvPr/>
        </p:nvSpPr>
        <p:spPr>
          <a:xfrm>
            <a:off x="7678803" y="4193067"/>
            <a:ext cx="443230" cy="5454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b="1" dirty="0">
                <a:latin typeface="Arial"/>
                <a:cs typeface="Arial"/>
              </a:rPr>
              <a:t>Date: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50"/>
              </a:spcBef>
            </a:pPr>
            <a:r>
              <a:rPr sz="1300" b="1" dirty="0">
                <a:latin typeface="Arial"/>
                <a:cs typeface="Arial"/>
              </a:rPr>
              <a:t>Age:</a:t>
            </a:r>
            <a:endParaRPr sz="13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62895" y="2632914"/>
            <a:ext cx="4756785" cy="3864610"/>
          </a:xfrm>
          <a:prstGeom prst="rect">
            <a:avLst/>
          </a:prstGeom>
          <a:ln w="3038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150" b="1" spc="-5" dirty="0">
                <a:latin typeface="Arial"/>
                <a:cs typeface="Arial"/>
              </a:rPr>
              <a:t>Upper </a:t>
            </a:r>
            <a:r>
              <a:rPr sz="2150" b="1" dirty="0">
                <a:latin typeface="Arial"/>
                <a:cs typeface="Arial"/>
              </a:rPr>
              <a:t>occlusal</a:t>
            </a:r>
            <a:endParaRPr sz="21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62895" y="6807991"/>
            <a:ext cx="4756785" cy="3365500"/>
          </a:xfrm>
          <a:prstGeom prst="rect">
            <a:avLst/>
          </a:prstGeom>
          <a:ln w="3038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150" b="1" spc="-5" dirty="0">
                <a:latin typeface="Arial"/>
                <a:cs typeface="Arial"/>
              </a:rPr>
              <a:t>Right </a:t>
            </a:r>
            <a:r>
              <a:rPr sz="2150" b="1" dirty="0">
                <a:latin typeface="Arial"/>
                <a:cs typeface="Arial"/>
              </a:rPr>
              <a:t>buccal</a:t>
            </a:r>
            <a:endParaRPr sz="21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784940" y="6807991"/>
            <a:ext cx="4756785" cy="3365500"/>
          </a:xfrm>
          <a:prstGeom prst="rect">
            <a:avLst/>
          </a:prstGeom>
          <a:ln w="3038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80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</a:pPr>
            <a:r>
              <a:rPr sz="2150" b="1" dirty="0">
                <a:latin typeface="Arial"/>
                <a:cs typeface="Arial"/>
              </a:rPr>
              <a:t>Left</a:t>
            </a:r>
            <a:r>
              <a:rPr sz="2150" b="1" spc="-5" dirty="0">
                <a:latin typeface="Arial"/>
                <a:cs typeface="Arial"/>
              </a:rPr>
              <a:t> </a:t>
            </a:r>
            <a:r>
              <a:rPr sz="2150" b="1" dirty="0">
                <a:latin typeface="Arial"/>
                <a:cs typeface="Arial"/>
              </a:rPr>
              <a:t>buccal</a:t>
            </a:r>
            <a:endParaRPr sz="21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706697" y="6807991"/>
            <a:ext cx="4756785" cy="3365500"/>
          </a:xfrm>
          <a:prstGeom prst="rect">
            <a:avLst/>
          </a:prstGeom>
          <a:ln w="3038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800">
              <a:latin typeface="Times New Roman"/>
              <a:cs typeface="Times New Roman"/>
            </a:endParaRPr>
          </a:p>
          <a:p>
            <a:pPr marR="57150" algn="ctr">
              <a:lnSpc>
                <a:spcPct val="100000"/>
              </a:lnSpc>
            </a:pPr>
            <a:r>
              <a:rPr sz="2150" b="1" dirty="0">
                <a:latin typeface="Arial"/>
                <a:cs typeface="Arial"/>
              </a:rPr>
              <a:t>Frontal</a:t>
            </a:r>
            <a:endParaRPr sz="21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784940" y="2632914"/>
            <a:ext cx="4756785" cy="3864610"/>
          </a:xfrm>
          <a:prstGeom prst="rect">
            <a:avLst/>
          </a:prstGeom>
          <a:ln w="3038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5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</a:pPr>
            <a:r>
              <a:rPr sz="2150" b="1" dirty="0">
                <a:latin typeface="Arial"/>
                <a:cs typeface="Arial"/>
              </a:rPr>
              <a:t>Lower</a:t>
            </a:r>
            <a:r>
              <a:rPr sz="2150" b="1" spc="-5" dirty="0">
                <a:latin typeface="Arial"/>
                <a:cs typeface="Arial"/>
              </a:rPr>
              <a:t> </a:t>
            </a:r>
            <a:r>
              <a:rPr sz="2150" b="1" dirty="0">
                <a:latin typeface="Arial"/>
                <a:cs typeface="Arial"/>
              </a:rPr>
              <a:t>occlusal</a:t>
            </a:r>
            <a:endParaRPr sz="21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DF756F0-D185-AF0D-D3A6-7AD84086D4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6" y="0"/>
            <a:ext cx="20105512" cy="11309350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372324" y="1657240"/>
            <a:ext cx="5149850" cy="3898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400" spc="95" dirty="0">
                <a:latin typeface="Calibri"/>
                <a:cs typeface="Calibri"/>
              </a:rPr>
              <a:t>PRE-TREATMENT </a:t>
            </a:r>
            <a:r>
              <a:rPr sz="2400" spc="204" dirty="0">
                <a:latin typeface="Calibri"/>
                <a:cs typeface="Calibri"/>
              </a:rPr>
              <a:t>PANORAMIC</a:t>
            </a:r>
            <a:r>
              <a:rPr sz="2400" spc="100" dirty="0">
                <a:latin typeface="Calibri"/>
                <a:cs typeface="Calibri"/>
              </a:rPr>
              <a:t> </a:t>
            </a:r>
            <a:r>
              <a:rPr sz="2400" spc="200" dirty="0">
                <a:latin typeface="Calibri"/>
                <a:cs typeface="Calibri"/>
              </a:rPr>
              <a:t>X-RAY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2063" y="6775450"/>
            <a:ext cx="7239000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spc="95" dirty="0">
                <a:latin typeface="Calibri"/>
                <a:cs typeface="Calibri"/>
              </a:rPr>
              <a:t>PRE-TREATMENT </a:t>
            </a:r>
            <a:r>
              <a:rPr sz="1950" spc="295" dirty="0">
                <a:latin typeface="Calibri"/>
                <a:cs typeface="Calibri"/>
              </a:rPr>
              <a:t>– </a:t>
            </a:r>
            <a:r>
              <a:rPr sz="1950" spc="195" dirty="0">
                <a:latin typeface="Calibri"/>
                <a:cs typeface="Calibri"/>
              </a:rPr>
              <a:t>RADIOGRAPHIC </a:t>
            </a:r>
            <a:r>
              <a:rPr sz="1950" spc="190" dirty="0">
                <a:latin typeface="Calibri"/>
                <a:cs typeface="Calibri"/>
              </a:rPr>
              <a:t>EXAMINATION</a:t>
            </a:r>
            <a:r>
              <a:rPr sz="1950" spc="-135" dirty="0">
                <a:latin typeface="Calibri"/>
                <a:cs typeface="Calibri"/>
              </a:rPr>
              <a:t> </a:t>
            </a:r>
            <a:r>
              <a:rPr sz="1950" spc="185" dirty="0">
                <a:latin typeface="Calibri"/>
                <a:cs typeface="Calibri"/>
              </a:rPr>
              <a:t>FINDINGS:</a:t>
            </a:r>
            <a:endParaRPr sz="1950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853924" y="2177227"/>
            <a:ext cx="12396470" cy="4404360"/>
          </a:xfrm>
          <a:custGeom>
            <a:avLst/>
            <a:gdLst/>
            <a:ahLst/>
            <a:cxnLst/>
            <a:rect l="l" t="t" r="r" b="b"/>
            <a:pathLst>
              <a:path w="12396469" h="4404360">
                <a:moveTo>
                  <a:pt x="0" y="4403991"/>
                </a:moveTo>
                <a:lnTo>
                  <a:pt x="12396250" y="4403991"/>
                </a:lnTo>
                <a:lnTo>
                  <a:pt x="12396250" y="0"/>
                </a:lnTo>
                <a:lnTo>
                  <a:pt x="0" y="0"/>
                </a:lnTo>
                <a:lnTo>
                  <a:pt x="0" y="4403991"/>
                </a:lnTo>
                <a:close/>
              </a:path>
            </a:pathLst>
          </a:custGeom>
          <a:ln w="303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3870"/>
              </a:lnSpc>
            </a:pPr>
            <a:fld id="{81D60167-4931-47E6-BA6A-407CBD079E47}" type="slidenum">
              <a:rPr spc="195" dirty="0"/>
              <a:t>7</a:t>
            </a:fld>
            <a:endParaRPr spc="19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842F005-E858-8A10-669D-2E64C47F9B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6" y="0"/>
            <a:ext cx="20105512" cy="11309350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372324" y="1454785"/>
            <a:ext cx="5894705" cy="3898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400" spc="95" dirty="0">
                <a:latin typeface="Calibri"/>
                <a:cs typeface="Calibri"/>
              </a:rPr>
              <a:t>PRE-TREATMENT </a:t>
            </a:r>
            <a:r>
              <a:rPr sz="2400" spc="114" dirty="0">
                <a:latin typeface="Calibri"/>
                <a:cs typeface="Calibri"/>
              </a:rPr>
              <a:t>LATERAL</a:t>
            </a:r>
            <a:r>
              <a:rPr sz="2400" spc="110" dirty="0">
                <a:latin typeface="Calibri"/>
                <a:cs typeface="Calibri"/>
              </a:rPr>
              <a:t> </a:t>
            </a:r>
            <a:r>
              <a:rPr sz="2400" spc="204" dirty="0">
                <a:latin typeface="Calibri"/>
                <a:cs typeface="Calibri"/>
              </a:rPr>
              <a:t>CEPHALOGRAM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300289" y="1863346"/>
            <a:ext cx="7395845" cy="9053195"/>
          </a:xfrm>
          <a:custGeom>
            <a:avLst/>
            <a:gdLst/>
            <a:ahLst/>
            <a:cxnLst/>
            <a:rect l="l" t="t" r="r" b="b"/>
            <a:pathLst>
              <a:path w="7395844" h="9053195">
                <a:moveTo>
                  <a:pt x="0" y="9053064"/>
                </a:moveTo>
                <a:lnTo>
                  <a:pt x="7395513" y="9053064"/>
                </a:lnTo>
                <a:lnTo>
                  <a:pt x="7395513" y="0"/>
                </a:lnTo>
                <a:lnTo>
                  <a:pt x="0" y="0"/>
                </a:lnTo>
                <a:lnTo>
                  <a:pt x="0" y="9053064"/>
                </a:lnTo>
                <a:close/>
              </a:path>
            </a:pathLst>
          </a:custGeom>
          <a:ln w="303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3870"/>
              </a:lnSpc>
            </a:pPr>
            <a:fld id="{81D60167-4931-47E6-BA6A-407CBD079E47}" type="slidenum">
              <a:rPr spc="195" dirty="0"/>
              <a:t>8</a:t>
            </a:fld>
            <a:endParaRPr spc="19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11054E4-8C10-5EB1-0405-AFD722D2CB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6" y="0"/>
            <a:ext cx="20105512" cy="11309350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372324" y="1454785"/>
            <a:ext cx="6158230" cy="3898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400" spc="95" dirty="0">
                <a:latin typeface="Calibri"/>
                <a:cs typeface="Calibri"/>
              </a:rPr>
              <a:t>PRE-TREATMENT </a:t>
            </a:r>
            <a:r>
              <a:rPr sz="2400" spc="150" dirty="0">
                <a:latin typeface="Calibri"/>
                <a:cs typeface="Calibri"/>
              </a:rPr>
              <a:t>CEPHALOMETRIC</a:t>
            </a:r>
            <a:r>
              <a:rPr sz="2400" spc="130" dirty="0">
                <a:latin typeface="Calibri"/>
                <a:cs typeface="Calibri"/>
              </a:rPr>
              <a:t> </a:t>
            </a:r>
            <a:r>
              <a:rPr sz="2400" spc="210" dirty="0">
                <a:latin typeface="Calibri"/>
                <a:cs typeface="Calibri"/>
              </a:rPr>
              <a:t>TRACING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300289" y="1863346"/>
            <a:ext cx="7395845" cy="9053195"/>
          </a:xfrm>
          <a:custGeom>
            <a:avLst/>
            <a:gdLst/>
            <a:ahLst/>
            <a:cxnLst/>
            <a:rect l="l" t="t" r="r" b="b"/>
            <a:pathLst>
              <a:path w="7395844" h="9053195">
                <a:moveTo>
                  <a:pt x="0" y="9053064"/>
                </a:moveTo>
                <a:lnTo>
                  <a:pt x="7395513" y="9053064"/>
                </a:lnTo>
                <a:lnTo>
                  <a:pt x="7395513" y="0"/>
                </a:lnTo>
                <a:lnTo>
                  <a:pt x="0" y="0"/>
                </a:lnTo>
                <a:lnTo>
                  <a:pt x="0" y="9053064"/>
                </a:lnTo>
                <a:close/>
              </a:path>
            </a:pathLst>
          </a:custGeom>
          <a:ln w="303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3870"/>
              </a:lnSpc>
            </a:pPr>
            <a:fld id="{81D60167-4931-47E6-BA6A-407CBD079E47}" type="slidenum">
              <a:rPr spc="195" dirty="0"/>
              <a:t>9</a:t>
            </a:fld>
            <a:endParaRPr spc="19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</TotalTime>
  <Words>801</Words>
  <Application>Microsoft Office PowerPoint</Application>
  <PresentationFormat>Custom</PresentationFormat>
  <Paragraphs>375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Calibri</vt:lpstr>
      <vt:lpstr>Futura PT Bold</vt:lpstr>
      <vt:lpstr>Times New Roman</vt:lpstr>
      <vt:lpstr>Office Theme</vt:lpstr>
      <vt:lpstr>SAUDI ORTHODONTIC SOCIETY EXCELLENCE IN CLINICAL PRACTICE  CASE PRIZE</vt:lpstr>
      <vt:lpstr>SAUDI ORTHODONTIC SOCIETY EXCELLENCE IN CLINICAL PRACTICE  CASE PRIZE</vt:lpstr>
      <vt:lpstr>SECTION 1. PRE-TREATMENT ASSESSMENT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SECTION 3. POST-TREATMENT ASSESSMENT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rumiassa abdulazim</dc:creator>
  <cp:lastModifiedBy>rumiassa abdulazim</cp:lastModifiedBy>
  <cp:revision>3</cp:revision>
  <dcterms:created xsi:type="dcterms:W3CDTF">2025-07-31T11:07:05Z</dcterms:created>
  <dcterms:modified xsi:type="dcterms:W3CDTF">2026-07-22T13:00:15Z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2025-07-31T00:00:00Z</vt:filetime>
  </property>
  <property fmtid="{D5CDD505-2E9C-101B-9397-08002B2CF9AE}" pid="3" name="Creator">
    <vt:lpwstr>Adobe InDesign 18.3 (Windows)</vt:lpwstr>
  </property>
  <property fmtid="{D5CDD505-2E9C-101B-9397-08002B2CF9AE}" pid="4" name="LastSaved">
    <vt:filetime>2025-07-31T00:00:00Z</vt:filetime>
  </property>
</Properties>
</file>